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98" r:id="rId1"/>
    <p:sldMasterId id="2147483710" r:id="rId2"/>
  </p:sldMasterIdLst>
  <p:notesMasterIdLst>
    <p:notesMasterId r:id="rId29"/>
  </p:notesMasterIdLst>
  <p:sldIdLst>
    <p:sldId id="282" r:id="rId3"/>
    <p:sldId id="269" r:id="rId4"/>
    <p:sldId id="349" r:id="rId5"/>
    <p:sldId id="347" r:id="rId6"/>
    <p:sldId id="348" r:id="rId7"/>
    <p:sldId id="350" r:id="rId8"/>
    <p:sldId id="351" r:id="rId9"/>
    <p:sldId id="352" r:id="rId10"/>
    <p:sldId id="353" r:id="rId11"/>
    <p:sldId id="354" r:id="rId12"/>
    <p:sldId id="366" r:id="rId13"/>
    <p:sldId id="355" r:id="rId14"/>
    <p:sldId id="356" r:id="rId15"/>
    <p:sldId id="357" r:id="rId16"/>
    <p:sldId id="358" r:id="rId17"/>
    <p:sldId id="318" r:id="rId18"/>
    <p:sldId id="359" r:id="rId19"/>
    <p:sldId id="360" r:id="rId20"/>
    <p:sldId id="361" r:id="rId21"/>
    <p:sldId id="362" r:id="rId22"/>
    <p:sldId id="367" r:id="rId23"/>
    <p:sldId id="331" r:id="rId24"/>
    <p:sldId id="363" r:id="rId25"/>
    <p:sldId id="364" r:id="rId26"/>
    <p:sldId id="365" r:id="rId27"/>
    <p:sldId id="314" r:id="rId28"/>
  </p:sldIdLst>
  <p:sldSz cx="12192000" cy="6858000"/>
  <p:notesSz cx="7772400" cy="100584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F000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734"/>
    <p:restoredTop sz="90748"/>
  </p:normalViewPr>
  <p:slideViewPr>
    <p:cSldViewPr snapToGrid="0">
      <p:cViewPr varScale="1">
        <p:scale>
          <a:sx n="116" d="100"/>
          <a:sy n="116" d="100"/>
        </p:scale>
        <p:origin x="109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presProps" Target="presProps.xml"/><Relationship Id="rId8" Type="http://schemas.openxmlformats.org/officeDocument/2006/relationships/slide" Target="slides/slide6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C0EE451-1BAD-4B2C-9B87-E246D21449E5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04FD87CE-9F4F-4764-97D5-517F81BE8806}">
      <dgm:prSet/>
      <dgm:spPr/>
      <dgm:t>
        <a:bodyPr/>
        <a:lstStyle/>
        <a:p>
          <a:r>
            <a:rPr lang="en-US"/>
            <a:t>A bug is an error or flaw with a program that produces an unexpected or incorrect output.</a:t>
          </a:r>
        </a:p>
      </dgm:t>
    </dgm:pt>
    <dgm:pt modelId="{297A4CA5-389D-47CF-A0C3-339C4F57DDCB}" type="parTrans" cxnId="{7673027F-4431-48AD-8F03-DFE853E67646}">
      <dgm:prSet/>
      <dgm:spPr/>
      <dgm:t>
        <a:bodyPr/>
        <a:lstStyle/>
        <a:p>
          <a:endParaRPr lang="en-US"/>
        </a:p>
      </dgm:t>
    </dgm:pt>
    <dgm:pt modelId="{CBE2210D-8DCD-4FDE-AF0B-9806B6A6225F}" type="sibTrans" cxnId="{7673027F-4431-48AD-8F03-DFE853E67646}">
      <dgm:prSet/>
      <dgm:spPr/>
      <dgm:t>
        <a:bodyPr/>
        <a:lstStyle/>
        <a:p>
          <a:endParaRPr lang="en-US"/>
        </a:p>
      </dgm:t>
    </dgm:pt>
    <dgm:pt modelId="{2E0D3C22-DE93-47A0-B319-F3156C48DF11}">
      <dgm:prSet/>
      <dgm:spPr/>
      <dgm:t>
        <a:bodyPr/>
        <a:lstStyle/>
        <a:p>
          <a:r>
            <a:rPr lang="en-US"/>
            <a:t>Debugging is the process of identifying and fixing these errors.</a:t>
          </a:r>
        </a:p>
      </dgm:t>
    </dgm:pt>
    <dgm:pt modelId="{8136A308-3CA2-4B74-B69D-81300DCF9B9E}" type="parTrans" cxnId="{5DEC1247-9461-4073-A1A3-CCE9E069AA49}">
      <dgm:prSet/>
      <dgm:spPr/>
      <dgm:t>
        <a:bodyPr/>
        <a:lstStyle/>
        <a:p>
          <a:endParaRPr lang="en-US"/>
        </a:p>
      </dgm:t>
    </dgm:pt>
    <dgm:pt modelId="{FB59A079-FA0A-49B9-8CAD-602DE539F486}" type="sibTrans" cxnId="{5DEC1247-9461-4073-A1A3-CCE9E069AA49}">
      <dgm:prSet/>
      <dgm:spPr/>
      <dgm:t>
        <a:bodyPr/>
        <a:lstStyle/>
        <a:p>
          <a:endParaRPr lang="en-US"/>
        </a:p>
      </dgm:t>
    </dgm:pt>
    <dgm:pt modelId="{1EAA019D-8BFE-CB46-8653-A6AF9FEF3F28}" type="pres">
      <dgm:prSet presAssocID="{9C0EE451-1BAD-4B2C-9B87-E246D21449E5}" presName="vert0" presStyleCnt="0">
        <dgm:presLayoutVars>
          <dgm:dir/>
          <dgm:animOne val="branch"/>
          <dgm:animLvl val="lvl"/>
        </dgm:presLayoutVars>
      </dgm:prSet>
      <dgm:spPr/>
    </dgm:pt>
    <dgm:pt modelId="{DCB4F773-83BD-7C40-B807-616E650ABEAE}" type="pres">
      <dgm:prSet presAssocID="{04FD87CE-9F4F-4764-97D5-517F81BE8806}" presName="thickLine" presStyleLbl="alignNode1" presStyleIdx="0" presStyleCnt="2"/>
      <dgm:spPr/>
    </dgm:pt>
    <dgm:pt modelId="{3EE95D2C-D883-7844-AAC8-CE0117072F76}" type="pres">
      <dgm:prSet presAssocID="{04FD87CE-9F4F-4764-97D5-517F81BE8806}" presName="horz1" presStyleCnt="0"/>
      <dgm:spPr/>
    </dgm:pt>
    <dgm:pt modelId="{53CE003F-FEED-4747-8A20-D1D64A157C26}" type="pres">
      <dgm:prSet presAssocID="{04FD87CE-9F4F-4764-97D5-517F81BE8806}" presName="tx1" presStyleLbl="revTx" presStyleIdx="0" presStyleCnt="2"/>
      <dgm:spPr/>
    </dgm:pt>
    <dgm:pt modelId="{536353D5-947B-7644-B198-DC8185E2120D}" type="pres">
      <dgm:prSet presAssocID="{04FD87CE-9F4F-4764-97D5-517F81BE8806}" presName="vert1" presStyleCnt="0"/>
      <dgm:spPr/>
    </dgm:pt>
    <dgm:pt modelId="{88A61D82-F24F-D244-9271-FC72F075B3D6}" type="pres">
      <dgm:prSet presAssocID="{2E0D3C22-DE93-47A0-B319-F3156C48DF11}" presName="thickLine" presStyleLbl="alignNode1" presStyleIdx="1" presStyleCnt="2"/>
      <dgm:spPr/>
    </dgm:pt>
    <dgm:pt modelId="{19A32E4D-CEBD-D540-ACFD-6D8A62F1858D}" type="pres">
      <dgm:prSet presAssocID="{2E0D3C22-DE93-47A0-B319-F3156C48DF11}" presName="horz1" presStyleCnt="0"/>
      <dgm:spPr/>
    </dgm:pt>
    <dgm:pt modelId="{73188E7A-D681-AF4F-8E4E-BCFF8314877E}" type="pres">
      <dgm:prSet presAssocID="{2E0D3C22-DE93-47A0-B319-F3156C48DF11}" presName="tx1" presStyleLbl="revTx" presStyleIdx="1" presStyleCnt="2"/>
      <dgm:spPr/>
    </dgm:pt>
    <dgm:pt modelId="{7CD1F359-CF1D-4846-8D86-406B9B07D21A}" type="pres">
      <dgm:prSet presAssocID="{2E0D3C22-DE93-47A0-B319-F3156C48DF11}" presName="vert1" presStyleCnt="0"/>
      <dgm:spPr/>
    </dgm:pt>
  </dgm:ptLst>
  <dgm:cxnLst>
    <dgm:cxn modelId="{E6841240-FA8F-9C48-AB72-99B24921957A}" type="presOf" srcId="{04FD87CE-9F4F-4764-97D5-517F81BE8806}" destId="{53CE003F-FEED-4747-8A20-D1D64A157C26}" srcOrd="0" destOrd="0" presId="urn:microsoft.com/office/officeart/2008/layout/LinedList"/>
    <dgm:cxn modelId="{5DEC1247-9461-4073-A1A3-CCE9E069AA49}" srcId="{9C0EE451-1BAD-4B2C-9B87-E246D21449E5}" destId="{2E0D3C22-DE93-47A0-B319-F3156C48DF11}" srcOrd="1" destOrd="0" parTransId="{8136A308-3CA2-4B74-B69D-81300DCF9B9E}" sibTransId="{FB59A079-FA0A-49B9-8CAD-602DE539F486}"/>
    <dgm:cxn modelId="{7673027F-4431-48AD-8F03-DFE853E67646}" srcId="{9C0EE451-1BAD-4B2C-9B87-E246D21449E5}" destId="{04FD87CE-9F4F-4764-97D5-517F81BE8806}" srcOrd="0" destOrd="0" parTransId="{297A4CA5-389D-47CF-A0C3-339C4F57DDCB}" sibTransId="{CBE2210D-8DCD-4FDE-AF0B-9806B6A6225F}"/>
    <dgm:cxn modelId="{A4BB25BD-BBB4-A74A-89A7-0AE2CF36A4C7}" type="presOf" srcId="{9C0EE451-1BAD-4B2C-9B87-E246D21449E5}" destId="{1EAA019D-8BFE-CB46-8653-A6AF9FEF3F28}" srcOrd="0" destOrd="0" presId="urn:microsoft.com/office/officeart/2008/layout/LinedList"/>
    <dgm:cxn modelId="{C0EEF6E2-5776-D648-9B9F-C26E52CB7CB4}" type="presOf" srcId="{2E0D3C22-DE93-47A0-B319-F3156C48DF11}" destId="{73188E7A-D681-AF4F-8E4E-BCFF8314877E}" srcOrd="0" destOrd="0" presId="urn:microsoft.com/office/officeart/2008/layout/LinedList"/>
    <dgm:cxn modelId="{83623DA2-2207-7945-9023-F061D5660CC8}" type="presParOf" srcId="{1EAA019D-8BFE-CB46-8653-A6AF9FEF3F28}" destId="{DCB4F773-83BD-7C40-B807-616E650ABEAE}" srcOrd="0" destOrd="0" presId="urn:microsoft.com/office/officeart/2008/layout/LinedList"/>
    <dgm:cxn modelId="{7ED28837-9DF6-E047-9978-8F79EB819C87}" type="presParOf" srcId="{1EAA019D-8BFE-CB46-8653-A6AF9FEF3F28}" destId="{3EE95D2C-D883-7844-AAC8-CE0117072F76}" srcOrd="1" destOrd="0" presId="urn:microsoft.com/office/officeart/2008/layout/LinedList"/>
    <dgm:cxn modelId="{EA82F346-E2BC-7E44-85ED-39BAB2C09223}" type="presParOf" srcId="{3EE95D2C-D883-7844-AAC8-CE0117072F76}" destId="{53CE003F-FEED-4747-8A20-D1D64A157C26}" srcOrd="0" destOrd="0" presId="urn:microsoft.com/office/officeart/2008/layout/LinedList"/>
    <dgm:cxn modelId="{ED23F28A-FC68-7340-A829-D8DCE1AEBB77}" type="presParOf" srcId="{3EE95D2C-D883-7844-AAC8-CE0117072F76}" destId="{536353D5-947B-7644-B198-DC8185E2120D}" srcOrd="1" destOrd="0" presId="urn:microsoft.com/office/officeart/2008/layout/LinedList"/>
    <dgm:cxn modelId="{B0BFA384-8F80-8A40-9F3C-DED5E1190F8A}" type="presParOf" srcId="{1EAA019D-8BFE-CB46-8653-A6AF9FEF3F28}" destId="{88A61D82-F24F-D244-9271-FC72F075B3D6}" srcOrd="2" destOrd="0" presId="urn:microsoft.com/office/officeart/2008/layout/LinedList"/>
    <dgm:cxn modelId="{096A4554-BC37-D34F-A6E8-81B5C2B24BC9}" type="presParOf" srcId="{1EAA019D-8BFE-CB46-8653-A6AF9FEF3F28}" destId="{19A32E4D-CEBD-D540-ACFD-6D8A62F1858D}" srcOrd="3" destOrd="0" presId="urn:microsoft.com/office/officeart/2008/layout/LinedList"/>
    <dgm:cxn modelId="{FB5977A5-000C-DA4E-9B58-1D1398922FB1}" type="presParOf" srcId="{19A32E4D-CEBD-D540-ACFD-6D8A62F1858D}" destId="{73188E7A-D681-AF4F-8E4E-BCFF8314877E}" srcOrd="0" destOrd="0" presId="urn:microsoft.com/office/officeart/2008/layout/LinedList"/>
    <dgm:cxn modelId="{5CDD79D8-9180-B74E-AACD-DBEEE667D8F5}" type="presParOf" srcId="{19A32E4D-CEBD-D540-ACFD-6D8A62F1858D}" destId="{7CD1F359-CF1D-4846-8D86-406B9B07D21A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B4F773-83BD-7C40-B807-616E650ABEAE}">
      <dsp:nvSpPr>
        <dsp:cNvPr id="0" name=""/>
        <dsp:cNvSpPr/>
      </dsp:nvSpPr>
      <dsp:spPr>
        <a:xfrm>
          <a:off x="0" y="0"/>
          <a:ext cx="6492875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CE003F-FEED-4747-8A20-D1D64A157C26}">
      <dsp:nvSpPr>
        <dsp:cNvPr id="0" name=""/>
        <dsp:cNvSpPr/>
      </dsp:nvSpPr>
      <dsp:spPr>
        <a:xfrm>
          <a:off x="0" y="0"/>
          <a:ext cx="6492875" cy="25527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t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/>
            <a:t>A bug is an error or flaw with a program that produces an unexpected or incorrect output.</a:t>
          </a:r>
        </a:p>
      </dsp:txBody>
      <dsp:txXfrm>
        <a:off x="0" y="0"/>
        <a:ext cx="6492875" cy="2552700"/>
      </dsp:txXfrm>
    </dsp:sp>
    <dsp:sp modelId="{88A61D82-F24F-D244-9271-FC72F075B3D6}">
      <dsp:nvSpPr>
        <dsp:cNvPr id="0" name=""/>
        <dsp:cNvSpPr/>
      </dsp:nvSpPr>
      <dsp:spPr>
        <a:xfrm>
          <a:off x="0" y="2552700"/>
          <a:ext cx="6492875" cy="0"/>
        </a:xfrm>
        <a:prstGeom prst="line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188E7A-D681-AF4F-8E4E-BCFF8314877E}">
      <dsp:nvSpPr>
        <dsp:cNvPr id="0" name=""/>
        <dsp:cNvSpPr/>
      </dsp:nvSpPr>
      <dsp:spPr>
        <a:xfrm>
          <a:off x="0" y="2552700"/>
          <a:ext cx="6492875" cy="25527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t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/>
            <a:t>Debugging is the process of identifying and fixing these errors.</a:t>
          </a:r>
        </a:p>
      </dsp:txBody>
      <dsp:txXfrm>
        <a:off x="0" y="2552700"/>
        <a:ext cx="6492875" cy="25527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402138" y="0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C46D43-DFD1-4E41-B30C-46B9561E4BED}" type="datetimeFigureOut">
              <a:rPr lang="en-US" smtClean="0"/>
              <a:t>2/15/23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869950" y="1257300"/>
            <a:ext cx="6032500" cy="339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77875" y="4840288"/>
            <a:ext cx="6216650" cy="39608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553575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402138" y="9553575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0EE144-E480-AB46-A889-4470D93C66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2958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EE144-E480-AB46-A889-4470D93C664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7081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EE144-E480-AB46-A889-4470D93C664A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9735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FD9C5-4DFF-824A-B8F3-2BC540A6D2F5}" type="datetime3">
              <a:rPr lang="en-US" smtClean="0"/>
              <a:t>15 February 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Darrell Long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F7C5C-27A9-7243-BEDE-E8DF23488D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2167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A6390-46B4-3040-9795-E41D7EF9A4A2}" type="datetime3">
              <a:rPr lang="en-US" smtClean="0"/>
              <a:t>15 February 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Darrell Long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F7C5C-27A9-7243-BEDE-E8DF23488D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3824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8FD12-46AA-8D47-A84E-F8BDB2C73F29}" type="datetime3">
              <a:rPr lang="en-US" smtClean="0"/>
              <a:t>15 February 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Darrell Long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F7C5C-27A9-7243-BEDE-E8DF23488D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0370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C45AEF-8D5E-A145-BA7F-D383604F6A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7D6C5A3-2D6D-AA42-BCFC-409D126492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59AD89-5AB7-1849-812B-ACC54B1E5C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C3270-45F8-8345-AEDB-0D4C7F4C0559}" type="datetime3">
              <a:rPr lang="en-US" smtClean="0"/>
              <a:t>15 February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A8B11E-90B9-BA46-A2BC-D2A84910AF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606968-2563-E643-ABE9-3ACF71DC50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9E621-CBEA-FC4C-905A-93C58F9E1B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5398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EF33B3-0EAB-C240-B445-485C9C47B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CABDD4-3F34-9447-AA12-BDD3517290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D5F55C-4EE0-A548-8F36-7817BAA29C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95496"/>
            <a:ext cx="2743200" cy="365125"/>
          </a:xfrm>
        </p:spPr>
        <p:txBody>
          <a:bodyPr/>
          <a:lstStyle/>
          <a:p>
            <a:fld id="{70CAFA89-8C70-C448-9E0A-70B7C5A20EBE}" type="datetime3">
              <a:rPr lang="en-US" smtClean="0"/>
              <a:t>15 February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FCEEA8-2B14-6841-9EC7-B2C3724CC8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E196B0-83D1-3842-AF8D-506DA844E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9E621-CBEA-FC4C-905A-93C58F9E1B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1468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E46EA-F967-0743-B808-CA75C3E699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C07C67-2D9A-A04A-AFB3-AF9F7B1E14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E94CBC-DD26-6A41-8C14-75CA41719E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77D6E-1E95-6346-96F8-54F67869DD05}" type="datetime3">
              <a:rPr lang="en-US" smtClean="0"/>
              <a:t>15 February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5DAABE-6D71-3346-9098-768D94B36E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6BE535-514E-6C45-982D-C0BB82CC9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9E621-CBEA-FC4C-905A-93C58F9E1B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0694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F8D32-78B6-D840-A277-3C209E2671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6F4C11-278B-2A45-A23B-3A922EBAF5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0BFB08-8E68-1F48-8708-93A4775350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693378-5041-C14B-BD4B-233CDECD77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CD47A-880D-3349-9EA8-8CA34FC24B97}" type="datetime3">
              <a:rPr lang="en-US" smtClean="0"/>
              <a:t>15 February 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C24C6E-E816-5B4A-90FA-992E397469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Darrell Long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6ECB5F-6892-F240-B68D-47E59B26D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9E621-CBEA-FC4C-905A-93C58F9E1B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14400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7B9110-841D-D24A-9B5D-02C512D9DB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116ED5-E7F2-B945-AA5F-C3B53C32D7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4A4B66-0664-3F4D-B421-7E7463F63E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095CC78-8BFE-554E-A208-8989365BDA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5632BB-EF9F-F145-AA2F-F122A4C9719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CC8BA7-12D2-2A42-AAF3-8937F4EFA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CBD8D-7F0C-E549-BAA0-6197AF7A1A8A}" type="datetime3">
              <a:rPr lang="en-US" smtClean="0"/>
              <a:t>15 February 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6E139B4-3EA1-8C40-9B2B-3475B347B5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Darrell Long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FA3A654-369A-1544-BF37-19D82379F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9E621-CBEA-FC4C-905A-93C58F9E1B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05815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857B8-F137-F04A-B0AC-0D77B8D84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E79D13-AD59-E743-BCF2-3FB9A9D531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C4421A-7B16-5F44-BC56-169B020ADC89}" type="datetime3">
              <a:rPr lang="en-US" smtClean="0"/>
              <a:t>15 February 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EDAE23-C3FE-CF4D-ADFC-03EDAF85B9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Darrell Long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6E981E-769F-9C42-843D-95FC0A4FF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9E621-CBEA-FC4C-905A-93C58F9E1B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05139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C602E0-788E-D741-92C5-467753F7A8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EF3D0-F388-824E-9618-B3B207604824}" type="datetime3">
              <a:rPr lang="en-US" smtClean="0"/>
              <a:t>15 February 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3ED788-6431-9547-A4CA-25462B0C5B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Darrell Long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2F0501-38ED-4747-BCE1-B53B5E7ED5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9E621-CBEA-FC4C-905A-93C58F9E1B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1228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6061C3-9E9C-AC42-99E6-B0FC7D3EAD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671223-9E38-724A-AA54-5DBF304A55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55E070-02E2-9345-9732-DD58CE54EB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5BB02A-B08B-4E4E-B0E0-80C0652A55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43D7B-A010-3946-BFD9-AC07332EBC43}" type="datetime3">
              <a:rPr lang="en-US" smtClean="0"/>
              <a:t>15 February 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966205-5109-6F43-9226-25596FD0D0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Darrell Long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DD9D75-73FA-7C4A-A3BE-96F7F2941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9E621-CBEA-FC4C-905A-93C58F9E1B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3102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BBB95-19B5-8F44-835B-A6CF3714D673}" type="datetime3">
              <a:rPr lang="en-US" smtClean="0"/>
              <a:t>15 February 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Darrell Long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F7C5C-27A9-7243-BEDE-E8DF23488D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58430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617F6F-1FE1-C549-A2C3-05650B4C1E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782BDEE-D930-E24F-88AA-1F1199F26CD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061A50-5D29-6140-81EB-5799559ACD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95155B-7BCA-CC4D-B693-5CFF7F026A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C6776-AFF2-A846-8FF4-D9AFA1E0E655}" type="datetime3">
              <a:rPr lang="en-US" smtClean="0"/>
              <a:t>15 February 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C20101-C9A2-9546-9D0F-9A0D185B7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Darrell Long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03F202-F1F0-5446-BB11-01DE4E8170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9E621-CBEA-FC4C-905A-93C58F9E1B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24311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EA7454-BBD2-3E47-8466-787A5C29C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BF8AD2B-B509-9248-AE47-A4CA770E08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ED818A-4C1A-BA4D-A826-334DED7227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85143B-1DFA-9F44-8943-C6449798D4BF}" type="datetime3">
              <a:rPr lang="en-US" smtClean="0"/>
              <a:t>15 February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EB72D2-BA5B-A742-8003-66B7CEE57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0A8B53-C96B-6F4F-A6C5-C02A609E2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9E621-CBEA-FC4C-905A-93C58F9E1B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03971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02E2690-B4B8-5C4A-9955-E5FC1F5D248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3CE880-A609-5540-AC69-DEA3E5E448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0D0222-E1F7-964A-BDBD-1BB5A45034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D3B42-44FA-3941-B664-6CBF4E3011C1}" type="datetime3">
              <a:rPr lang="en-US" smtClean="0"/>
              <a:t>15 February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1008A4-C78B-3746-8161-9666563B23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D24132-0AFC-FB44-9B48-DF4BF7F2C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9E621-CBEA-FC4C-905A-93C58F9E1B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464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681F95-D9E2-8D4F-957D-1BC21C3988E3}" type="datetime3">
              <a:rPr lang="en-US" smtClean="0"/>
              <a:t>15 February 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Darrell Long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F7C5C-27A9-7243-BEDE-E8DF23488D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1648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41655-71DD-BB4A-8538-4E6DEA20FCF5}" type="datetime3">
              <a:rPr lang="en-US" smtClean="0"/>
              <a:t>15 February 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Darrell Long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F7C5C-27A9-7243-BEDE-E8DF23488D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6080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65A02-AAAA-2540-B71C-6AEEA678CE83}" type="datetime3">
              <a:rPr lang="en-US" smtClean="0"/>
              <a:t>15 February 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Darrell Long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F7C5C-27A9-7243-BEDE-E8DF23488D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6368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AC783-B53C-7D47-AFF4-ABB7901CA0BB}" type="datetime3">
              <a:rPr lang="en-US" smtClean="0"/>
              <a:t>15 February 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Darrell Long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F7C5C-27A9-7243-BEDE-E8DF23488D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8588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73314-22AE-144E-BA2C-41EC1E7294B6}" type="datetime3">
              <a:rPr lang="en-US" smtClean="0"/>
              <a:t>15 February 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Darrell Long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F7C5C-27A9-7243-BEDE-E8DF23488D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3181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594BFD-F9F2-C84B-949B-1BA1B4E4B740}" type="datetime3">
              <a:rPr lang="en-US" smtClean="0"/>
              <a:t>15 February 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Darrell Long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F7C5C-27A9-7243-BEDE-E8DF23488D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6419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E028C2-8AC8-F74D-8FE4-82DF16ECD9CE}" type="datetime3">
              <a:rPr lang="en-US" smtClean="0"/>
              <a:t>15 February 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Darrell Long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F7C5C-27A9-7243-BEDE-E8DF23488D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8532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318CA3-3742-9A4A-86DD-5AE82565C057}" type="datetime3">
              <a:rPr lang="en-US" smtClean="0"/>
              <a:t>15 February 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© 2023 Darrell Long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3F7C5C-27A9-7243-BEDE-E8DF23488D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816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0FD6D2D-1F10-774B-A431-49B756EBA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05DEAB-8643-3E4E-976E-C4CABCF91B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B02854-A167-C849-9AA7-3457EFEC56C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9549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17A412-F4B0-6F45-85F2-B966B1401580}" type="datetime3">
              <a:rPr lang="en-US" smtClean="0"/>
              <a:t>15 February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8D12B6-6CCA-7047-A380-2EA9AC8540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9620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© 2023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F24F3B-2017-774E-B1AC-07E88EC175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50695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39E621-CBEA-FC4C-905A-93C58F9E1B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7992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3" r:id="rId3"/>
    <p:sldLayoutId id="2147483714" r:id="rId4"/>
    <p:sldLayoutId id="2147483715" r:id="rId5"/>
    <p:sldLayoutId id="2147483716" r:id="rId6"/>
    <p:sldLayoutId id="2147483717" r:id="rId7"/>
    <p:sldLayoutId id="2147483718" r:id="rId8"/>
    <p:sldLayoutId id="2147483719" r:id="rId9"/>
    <p:sldLayoutId id="2147483720" r:id="rId10"/>
    <p:sldLayoutId id="2147483721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925B191-D664-4440-B3A9-2FE496A47B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7" y="1655286"/>
            <a:ext cx="4609057" cy="2610042"/>
          </a:xfrm>
        </p:spPr>
        <p:txBody>
          <a:bodyPr>
            <a:normAutofit/>
          </a:bodyPr>
          <a:lstStyle/>
          <a:p>
            <a:pPr algn="l"/>
            <a:r>
              <a:rPr lang="en-US" sz="5400" dirty="0"/>
              <a:t>Debugging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97079B23-178A-4248-986A-71F5C3C337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247" y="4373385"/>
            <a:ext cx="4609057" cy="766040"/>
          </a:xfrm>
        </p:spPr>
        <p:txBody>
          <a:bodyPr>
            <a:normAutofit/>
          </a:bodyPr>
          <a:lstStyle/>
          <a:p>
            <a:pPr algn="l"/>
            <a:r>
              <a:rPr lang="en-US" sz="1900"/>
              <a:t>Prof. Darrell Long</a:t>
            </a:r>
          </a:p>
          <a:p>
            <a:pPr algn="l"/>
            <a:r>
              <a:rPr lang="en-US" sz="1900"/>
              <a:t>CSE 13S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F6EF57EF-D042-41D3-83E8-41A1FE6C11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532876" cy="1290953"/>
          </a:xfrm>
          <a:custGeom>
            <a:avLst/>
            <a:gdLst>
              <a:gd name="connsiteX0" fmla="*/ 0 w 5532876"/>
              <a:gd name="connsiteY0" fmla="*/ 0 h 1290953"/>
              <a:gd name="connsiteX1" fmla="*/ 5532876 w 5532876"/>
              <a:gd name="connsiteY1" fmla="*/ 0 h 1290953"/>
              <a:gd name="connsiteX2" fmla="*/ 4936972 w 5532876"/>
              <a:gd name="connsiteY2" fmla="*/ 1290953 h 1290953"/>
              <a:gd name="connsiteX3" fmla="*/ 0 w 5532876"/>
              <a:gd name="connsiteY3" fmla="*/ 1290953 h 1290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32876" h="1290953">
                <a:moveTo>
                  <a:pt x="0" y="0"/>
                </a:moveTo>
                <a:lnTo>
                  <a:pt x="5532876" y="0"/>
                </a:lnTo>
                <a:lnTo>
                  <a:pt x="4936972" y="1290953"/>
                </a:lnTo>
                <a:lnTo>
                  <a:pt x="0" y="1290953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D00A59BB-A268-4F3E-9D41-CA265AF16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7841" y="1"/>
            <a:ext cx="7094159" cy="1290953"/>
          </a:xfrm>
          <a:custGeom>
            <a:avLst/>
            <a:gdLst>
              <a:gd name="connsiteX0" fmla="*/ 595904 w 7094159"/>
              <a:gd name="connsiteY0" fmla="*/ 0 h 1290953"/>
              <a:gd name="connsiteX1" fmla="*/ 7094159 w 7094159"/>
              <a:gd name="connsiteY1" fmla="*/ 0 h 1290953"/>
              <a:gd name="connsiteX2" fmla="*/ 7094159 w 7094159"/>
              <a:gd name="connsiteY2" fmla="*/ 1290553 h 1290953"/>
              <a:gd name="connsiteX3" fmla="*/ 5920618 w 7094159"/>
              <a:gd name="connsiteY3" fmla="*/ 1290553 h 1290953"/>
              <a:gd name="connsiteX4" fmla="*/ 5920618 w 7094159"/>
              <a:gd name="connsiteY4" fmla="*/ 1290953 h 1290953"/>
              <a:gd name="connsiteX5" fmla="*/ 2729248 w 7094159"/>
              <a:gd name="connsiteY5" fmla="*/ 1290953 h 1290953"/>
              <a:gd name="connsiteX6" fmla="*/ 2574303 w 7094159"/>
              <a:gd name="connsiteY6" fmla="*/ 1290953 h 1290953"/>
              <a:gd name="connsiteX7" fmla="*/ 0 w 7094159"/>
              <a:gd name="connsiteY7" fmla="*/ 1290953 h 1290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094159" h="1290953">
                <a:moveTo>
                  <a:pt x="595904" y="0"/>
                </a:moveTo>
                <a:lnTo>
                  <a:pt x="7094159" y="0"/>
                </a:lnTo>
                <a:lnTo>
                  <a:pt x="7094159" y="1290553"/>
                </a:lnTo>
                <a:lnTo>
                  <a:pt x="5920618" y="1290553"/>
                </a:lnTo>
                <a:lnTo>
                  <a:pt x="5920618" y="1290953"/>
                </a:lnTo>
                <a:lnTo>
                  <a:pt x="2729248" y="1290953"/>
                </a:lnTo>
                <a:lnTo>
                  <a:pt x="2574303" y="1290953"/>
                </a:lnTo>
                <a:lnTo>
                  <a:pt x="0" y="1290953"/>
                </a:lnTo>
                <a:close/>
              </a:path>
            </a:pathLst>
          </a:custGeom>
          <a:solidFill>
            <a:srgbClr val="7F7F7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C242587A-FCBC-0E45-B309-520AA8A3E6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7579" y="1757581"/>
            <a:ext cx="5079371" cy="3279822"/>
          </a:xfrm>
          <a:prstGeom prst="rect">
            <a:avLst/>
          </a:prstGeom>
        </p:spPr>
      </p:pic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63794DCE-9D34-40DF-AB3F-06DA8ACCD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22116" y="5450103"/>
            <a:ext cx="5569884" cy="1407897"/>
          </a:xfrm>
          <a:custGeom>
            <a:avLst/>
            <a:gdLst>
              <a:gd name="connsiteX0" fmla="*/ 652041 w 5569884"/>
              <a:gd name="connsiteY0" fmla="*/ 0 h 1407897"/>
              <a:gd name="connsiteX1" fmla="*/ 5569884 w 5569884"/>
              <a:gd name="connsiteY1" fmla="*/ 0 h 1407897"/>
              <a:gd name="connsiteX2" fmla="*/ 5569884 w 5569884"/>
              <a:gd name="connsiteY2" fmla="*/ 1407897 h 1407897"/>
              <a:gd name="connsiteX3" fmla="*/ 0 w 5569884"/>
              <a:gd name="connsiteY3" fmla="*/ 1407897 h 1407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69884" h="1407897">
                <a:moveTo>
                  <a:pt x="652041" y="0"/>
                </a:moveTo>
                <a:lnTo>
                  <a:pt x="5569884" y="0"/>
                </a:lnTo>
                <a:lnTo>
                  <a:pt x="5569884" y="1407897"/>
                </a:lnTo>
                <a:lnTo>
                  <a:pt x="0" y="1407897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45006452-918C-4282-A72C-C9692B6691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450103"/>
            <a:ext cx="7114535" cy="1407897"/>
          </a:xfrm>
          <a:custGeom>
            <a:avLst/>
            <a:gdLst>
              <a:gd name="connsiteX0" fmla="*/ 0 w 7114535"/>
              <a:gd name="connsiteY0" fmla="*/ 0 h 1407897"/>
              <a:gd name="connsiteX1" fmla="*/ 1189345 w 7114535"/>
              <a:gd name="connsiteY1" fmla="*/ 0 h 1407897"/>
              <a:gd name="connsiteX2" fmla="*/ 7114535 w 7114535"/>
              <a:gd name="connsiteY2" fmla="*/ 0 h 1407897"/>
              <a:gd name="connsiteX3" fmla="*/ 6462495 w 7114535"/>
              <a:gd name="connsiteY3" fmla="*/ 1407897 h 1407897"/>
              <a:gd name="connsiteX4" fmla="*/ 0 w 7114535"/>
              <a:gd name="connsiteY4" fmla="*/ 1407897 h 1407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14535" h="1407897">
                <a:moveTo>
                  <a:pt x="0" y="0"/>
                </a:moveTo>
                <a:lnTo>
                  <a:pt x="1189345" y="0"/>
                </a:lnTo>
                <a:lnTo>
                  <a:pt x="7114535" y="0"/>
                </a:lnTo>
                <a:lnTo>
                  <a:pt x="6462495" y="1407897"/>
                </a:lnTo>
                <a:lnTo>
                  <a:pt x="0" y="1407897"/>
                </a:lnTo>
                <a:close/>
              </a:path>
            </a:pathLst>
          </a:custGeom>
          <a:solidFill>
            <a:srgbClr val="7F7F7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8C3FCE-33F3-B84B-95A7-83D06563B66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90322" y="5990747"/>
            <a:ext cx="4063478" cy="365125"/>
          </a:xfrm>
        </p:spPr>
        <p:txBody>
          <a:bodyPr>
            <a:normAutofit/>
          </a:bodyPr>
          <a:lstStyle/>
          <a:p>
            <a:pPr marL="0" marR="0" lvl="0" indent="0" algn="r" defTabSz="914400" rtl="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1859AA1F-8D8D-5540-9AA7-167304512F08}" type="datetime3">
              <a:rPr kumimoji="0" lang="en-US" b="0" i="0" u="none" strike="noStrike" kern="1200" cap="none" spc="0" normalizeH="0" baseline="0" noProof="0" smtClean="0">
                <a:ln>
                  <a:noFill/>
                </a:ln>
                <a:solidFill>
                  <a:srgbClr val="FFFFFF">
                    <a:alpha val="8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15 February 2023</a:t>
            </a:fld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alpha val="8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61333C1-5247-5A43-A7DC-315DBD440D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20150" y="5623560"/>
            <a:ext cx="2533650" cy="365125"/>
          </a:xfrm>
        </p:spPr>
        <p:txBody>
          <a:bodyPr>
            <a:normAutofit/>
          </a:bodyPr>
          <a:lstStyle/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C839E621-CBEA-FC4C-905A-93C58F9E1BA6}" type="slidenum"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alpha val="8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defTabSz="914400" rtl="0" eaLnBrk="1" fontAlgn="auto" latinLnBrk="0" hangingPunct="1"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alpha val="8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B32CB28-CBBA-2B4A-8C9E-21198FF793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90322" y="6355080"/>
            <a:ext cx="4063478" cy="365125"/>
          </a:xfrm>
        </p:spPr>
        <p:txBody>
          <a:bodyPr>
            <a:normAutofit/>
          </a:bodyPr>
          <a:lstStyle/>
          <a:p>
            <a:pPr marL="0" marR="0" lvl="0" indent="0" algn="r" defTabSz="914400" rtl="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alpha val="8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© 2023 Darrell Long</a:t>
            </a:r>
          </a:p>
        </p:txBody>
      </p:sp>
    </p:spTree>
    <p:extLst>
      <p:ext uri="{BB962C8B-B14F-4D97-AF65-F5344CB8AC3E}">
        <p14:creationId xmlns:p14="http://schemas.microsoft.com/office/powerpoint/2010/main" val="23979279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5DE724-88C0-DB47-B07D-EB4A1E3D5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</a:t>
            </a:r>
            <a:r>
              <a:rPr lang="en-US" dirty="0">
                <a:latin typeface="Courier" pitchFamily="2" charset="0"/>
              </a:rPr>
              <a:t>scan-build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728A56-DF2F-4948-95E9-58D39634AE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096000" cy="4351338"/>
          </a:xfrm>
        </p:spPr>
        <p:txBody>
          <a:bodyPr/>
          <a:lstStyle/>
          <a:p>
            <a:r>
              <a:rPr lang="en-US" dirty="0"/>
              <a:t>Make sure the directory is clean, then run:</a:t>
            </a:r>
          </a:p>
          <a:p>
            <a:pPr lvl="1"/>
            <a:r>
              <a:rPr lang="en-US" dirty="0">
                <a:latin typeface="Courier" pitchFamily="2" charset="0"/>
              </a:rPr>
              <a:t>$ scan-build make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Fix any complaints that are issued.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It is possible for false positives to occur.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Static analyzers aren’t perfect.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 bug report can be viewed using </a:t>
            </a:r>
            <a:r>
              <a:rPr lang="en-US" dirty="0">
                <a:latin typeface="Courier" pitchFamily="2" charset="0"/>
                <a:cs typeface="Calibri" panose="020F0502020204030204" pitchFamily="34" charset="0"/>
              </a:rPr>
              <a:t>scan-view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An HTML page is generated and can be viewed locally.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BBECEC-C149-674E-B62E-DF47E0D397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C6617-8DD1-9E4F-B374-2BBBA00E4545}" type="datetime3">
              <a:rPr lang="en-US" smtClean="0"/>
              <a:t>15 February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EA9DE6-ABDB-DA4B-BE7C-F3AA76DF4E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716E6B-D189-814E-AE2C-0F8E2D28A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F7C5C-27A9-7243-BEDE-E8DF23488DD0}" type="slidenum">
              <a:rPr lang="en-US" smtClean="0"/>
              <a:t>10</a:t>
            </a:fld>
            <a:endParaRPr lang="en-US"/>
          </a:p>
        </p:txBody>
      </p: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8E75D3F4-7468-5744-9F33-58C919FCBF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8692" y="938535"/>
            <a:ext cx="3486150" cy="2265732"/>
          </a:xfrm>
          <a:prstGeom prst="rect">
            <a:avLst/>
          </a:prstGeom>
        </p:spPr>
      </p:pic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2A495918-3549-E44B-8F97-8B76AB3531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8692" y="3825038"/>
            <a:ext cx="3486150" cy="588923"/>
          </a:xfrm>
          <a:prstGeom prst="rect">
            <a:avLst/>
          </a:prstGeom>
        </p:spPr>
      </p:pic>
      <p:pic>
        <p:nvPicPr>
          <p:cNvPr id="12" name="Picture 11" descr="Text&#10;&#10;Description automatically generated">
            <a:extLst>
              <a:ext uri="{FF2B5EF4-FFF2-40B4-BE49-F238E27FC236}">
                <a16:creationId xmlns:a16="http://schemas.microsoft.com/office/drawing/2014/main" id="{429CC298-3B8C-9940-8F18-CD9115E8E7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8692" y="5031033"/>
            <a:ext cx="3495108" cy="1033992"/>
          </a:xfrm>
          <a:prstGeom prst="rect">
            <a:avLst/>
          </a:prstGeom>
        </p:spPr>
      </p:pic>
      <p:sp>
        <p:nvSpPr>
          <p:cNvPr id="13" name="Down Arrow 12">
            <a:extLst>
              <a:ext uri="{FF2B5EF4-FFF2-40B4-BE49-F238E27FC236}">
                <a16:creationId xmlns:a16="http://schemas.microsoft.com/office/drawing/2014/main" id="{22463EEE-4D0E-8940-A954-0BB527B4D8D3}"/>
              </a:ext>
            </a:extLst>
          </p:cNvPr>
          <p:cNvSpPr/>
          <p:nvPr/>
        </p:nvSpPr>
        <p:spPr>
          <a:xfrm>
            <a:off x="9529517" y="3372846"/>
            <a:ext cx="144500" cy="321733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Down Arrow 13">
            <a:extLst>
              <a:ext uri="{FF2B5EF4-FFF2-40B4-BE49-F238E27FC236}">
                <a16:creationId xmlns:a16="http://schemas.microsoft.com/office/drawing/2014/main" id="{8E0676B9-AD4C-7146-8AC4-552A370B9FB9}"/>
              </a:ext>
            </a:extLst>
          </p:cNvPr>
          <p:cNvSpPr/>
          <p:nvPr/>
        </p:nvSpPr>
        <p:spPr>
          <a:xfrm>
            <a:off x="9529517" y="4561630"/>
            <a:ext cx="144500" cy="321733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5461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BB843B-50FD-A34E-91D1-E6DF440CB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</a:t>
            </a:r>
            <a:r>
              <a:rPr lang="en-US" dirty="0">
                <a:latin typeface="Courier" pitchFamily="2" charset="0"/>
              </a:rPr>
              <a:t>infer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21E569-A192-4B42-833B-492ABED5F9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r>
              <a:rPr lang="en-US" sz="2400" dirty="0"/>
              <a:t>Like with scan-build, easier to do with a </a:t>
            </a:r>
            <a:r>
              <a:rPr lang="en-US" sz="2400" dirty="0" err="1"/>
              <a:t>Makefile</a:t>
            </a:r>
            <a:r>
              <a:rPr lang="en-US" sz="2400" dirty="0"/>
              <a:t>.</a:t>
            </a:r>
          </a:p>
          <a:p>
            <a:r>
              <a:rPr lang="en-US" sz="2400" dirty="0"/>
              <a:t>A two-step process.</a:t>
            </a:r>
          </a:p>
          <a:p>
            <a:pPr lvl="1"/>
            <a:r>
              <a:rPr lang="en-US" sz="2000" dirty="0"/>
              <a:t>First, </a:t>
            </a:r>
            <a:r>
              <a:rPr lang="en-US" sz="2000" dirty="0">
                <a:latin typeface="Courier" pitchFamily="2" charset="0"/>
              </a:rPr>
              <a:t>infer</a:t>
            </a:r>
            <a:r>
              <a:rPr lang="en-US" sz="2000" dirty="0"/>
              <a:t> needs to capture the result of compiling your program.</a:t>
            </a:r>
          </a:p>
          <a:p>
            <a:pPr lvl="1"/>
            <a:r>
              <a:rPr lang="en-US" sz="2000" dirty="0"/>
              <a:t>Second, </a:t>
            </a:r>
            <a:r>
              <a:rPr lang="en-US" sz="2000" dirty="0">
                <a:latin typeface="Courier" pitchFamily="2" charset="0"/>
              </a:rPr>
              <a:t>infer</a:t>
            </a:r>
            <a:r>
              <a:rPr lang="en-US" sz="2000" dirty="0"/>
              <a:t> needs to analyze the result of compiling your program.</a:t>
            </a:r>
          </a:p>
          <a:p>
            <a:r>
              <a:rPr lang="en-US" sz="2400" dirty="0"/>
              <a:t>In this case, infer thinks that </a:t>
            </a:r>
            <a:r>
              <a:rPr lang="en-US" sz="2400" dirty="0">
                <a:latin typeface="Courier" pitchFamily="2" charset="0"/>
              </a:rPr>
              <a:t>malloc()</a:t>
            </a:r>
            <a:r>
              <a:rPr lang="en-US" sz="2400" dirty="0"/>
              <a:t> can fail, resulting in a </a:t>
            </a:r>
            <a:r>
              <a:rPr lang="en-US" sz="2400" dirty="0">
                <a:latin typeface="Courier" pitchFamily="2" charset="0"/>
              </a:rPr>
              <a:t>NULL</a:t>
            </a:r>
            <a:r>
              <a:rPr lang="en-US" sz="2400" dirty="0"/>
              <a:t> dereference.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75C6B9-AC32-2D4B-848E-0613C2A8A1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D705F-9543-B947-B332-A0A7F9CE6A28}" type="datetime3">
              <a:rPr lang="en-US" smtClean="0"/>
              <a:t>15 February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F1D2D3-0094-394D-806E-2B3D0926F3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642E55-7A70-4F42-8CD5-4BBACE350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F7C5C-27A9-7243-BEDE-E8DF23488DD0}" type="slidenum">
              <a:rPr lang="en-US" smtClean="0"/>
              <a:t>11</a:t>
            </a:fld>
            <a:endParaRPr lang="en-US" dirty="0"/>
          </a:p>
        </p:txBody>
      </p: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1A1C310B-AB81-F242-975F-53A89D420D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0349" y="319088"/>
            <a:ext cx="3601956" cy="2040269"/>
          </a:xfrm>
          <a:prstGeom prst="rect">
            <a:avLst/>
          </a:prstGeom>
        </p:spPr>
      </p:pic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03A2FD71-4970-F341-831A-F77933E6B7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1211" y="2905036"/>
            <a:ext cx="3611094" cy="1871841"/>
          </a:xfrm>
          <a:prstGeom prst="rect">
            <a:avLst/>
          </a:prstGeom>
        </p:spPr>
      </p:pic>
      <p:pic>
        <p:nvPicPr>
          <p:cNvPr id="12" name="Picture 11" descr="Text&#10;&#10;Description automatically generated">
            <a:extLst>
              <a:ext uri="{FF2B5EF4-FFF2-40B4-BE49-F238E27FC236}">
                <a16:creationId xmlns:a16="http://schemas.microsoft.com/office/drawing/2014/main" id="{6D4A0B34-C856-764B-8CC7-22D5703DB5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3682" y="5359030"/>
            <a:ext cx="3598623" cy="997320"/>
          </a:xfrm>
          <a:prstGeom prst="rect">
            <a:avLst/>
          </a:prstGeom>
        </p:spPr>
      </p:pic>
      <p:sp>
        <p:nvSpPr>
          <p:cNvPr id="13" name="Down Arrow 12">
            <a:extLst>
              <a:ext uri="{FF2B5EF4-FFF2-40B4-BE49-F238E27FC236}">
                <a16:creationId xmlns:a16="http://schemas.microsoft.com/office/drawing/2014/main" id="{6FA6C097-268B-2E4B-82E1-7334524E72E6}"/>
              </a:ext>
            </a:extLst>
          </p:cNvPr>
          <p:cNvSpPr/>
          <p:nvPr/>
        </p:nvSpPr>
        <p:spPr>
          <a:xfrm>
            <a:off x="8889077" y="2448132"/>
            <a:ext cx="144500" cy="321733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Down Arrow 13">
            <a:extLst>
              <a:ext uri="{FF2B5EF4-FFF2-40B4-BE49-F238E27FC236}">
                <a16:creationId xmlns:a16="http://schemas.microsoft.com/office/drawing/2014/main" id="{8B2E5CCA-F386-8241-BD0A-638293134F9B}"/>
              </a:ext>
            </a:extLst>
          </p:cNvPr>
          <p:cNvSpPr/>
          <p:nvPr/>
        </p:nvSpPr>
        <p:spPr>
          <a:xfrm>
            <a:off x="8884508" y="4901308"/>
            <a:ext cx="144500" cy="321733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5724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1E5FAC-F14E-DC44-B217-71AF0E2EA5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en-US" dirty="0">
                <a:latin typeface="Courier" pitchFamily="2" charset="0"/>
              </a:rPr>
              <a:t>valgrind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10490C-B122-F04D-8C4F-C3EBBB0EEE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4041648"/>
          </a:xfrm>
        </p:spPr>
        <p:txBody>
          <a:bodyPr anchor="t">
            <a:normAutofit/>
          </a:bodyPr>
          <a:lstStyle/>
          <a:p>
            <a:r>
              <a:rPr lang="en-US" sz="2400"/>
              <a:t>Dynamic analysis tool used to identify memory management problems.</a:t>
            </a:r>
          </a:p>
          <a:p>
            <a:pPr lvl="1"/>
            <a:r>
              <a:rPr lang="en-US" dirty="0"/>
              <a:t>Dynamic means that it performs analysis during </a:t>
            </a:r>
            <a:r>
              <a:rPr lang="en-US" i="1" dirty="0"/>
              <a:t>runtime</a:t>
            </a:r>
            <a:r>
              <a:rPr lang="en-US" dirty="0"/>
              <a:t>.</a:t>
            </a:r>
          </a:p>
          <a:p>
            <a:r>
              <a:rPr lang="en-US" sz="2400"/>
              <a:t>Will report location and size of memory leaks.</a:t>
            </a:r>
          </a:p>
          <a:p>
            <a:pPr lvl="1"/>
            <a:r>
              <a:rPr lang="en-US" dirty="0"/>
              <a:t>Will also report invalid reads and writes.</a:t>
            </a:r>
          </a:p>
          <a:p>
            <a:r>
              <a:rPr lang="en-US" sz="2400" b="1"/>
              <a:t>Invalid read</a:t>
            </a:r>
            <a:r>
              <a:rPr lang="en-US" sz="2400"/>
              <a:t>: process tried to read outside its available memory addresses.</a:t>
            </a:r>
          </a:p>
          <a:p>
            <a:pPr lvl="1"/>
            <a:r>
              <a:rPr lang="en-US" dirty="0"/>
              <a:t>Invalid read of size 8: the process tried to read 8 bytes.</a:t>
            </a:r>
          </a:p>
          <a:p>
            <a:r>
              <a:rPr lang="en-US" sz="2400" b="1"/>
              <a:t>Invalid write</a:t>
            </a:r>
            <a:r>
              <a:rPr lang="en-US" sz="2400"/>
              <a:t>: process tried to write outside its available memory addresses.</a:t>
            </a:r>
          </a:p>
          <a:p>
            <a:pPr lvl="1"/>
            <a:r>
              <a:rPr lang="en-US" dirty="0"/>
              <a:t>Invalid write of size 8: the process tried to write 8 bytes.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1D9D98-8640-7342-9414-846E0DC83A1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8543" y="6356350"/>
            <a:ext cx="192980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EC142C2-3D8E-584C-93DD-0F6611DDB11F}" type="datetime3">
              <a:rPr lang="en-US" smtClean="0">
                <a:solidFill>
                  <a:schemeClr val="tx1">
                    <a:alpha val="80000"/>
                  </a:schemeClr>
                </a:solidFill>
              </a:rPr>
              <a:t>15 February 2023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2CFF8A-6319-714A-9DD9-3C9EA68D5C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77367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chemeClr val="tx1">
                    <a:alpha val="80000"/>
                  </a:schemeClr>
                </a:solidFill>
              </a:rPr>
              <a:t>© 2023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7AF45A-337B-DE4F-B985-990A29EEA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91182" y="6356350"/>
            <a:ext cx="1929384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E3F7C5C-27A9-7243-BEDE-E8DF23488DD0}" type="slidenum">
              <a:rPr lang="en-US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12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991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A6A45-4246-8840-A526-86127CF23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en-US" dirty="0"/>
              <a:t>Static vs. Dynamic Analyzers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1">
              <a:lumMod val="100000"/>
              <a:lumOff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26D43E-806E-6B41-BEF1-D26798DB7F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4041648"/>
          </a:xfrm>
        </p:spPr>
        <p:txBody>
          <a:bodyPr anchor="t">
            <a:normAutofit/>
          </a:bodyPr>
          <a:lstStyle/>
          <a:p>
            <a:r>
              <a:rPr lang="en-US" sz="2400"/>
              <a:t>Static analyzers work at compile time.</a:t>
            </a:r>
          </a:p>
          <a:p>
            <a:pPr lvl="1"/>
            <a:r>
              <a:rPr lang="en-US" dirty="0"/>
              <a:t>Try to catch everything, even things that aren’t bugs.</a:t>
            </a:r>
          </a:p>
          <a:p>
            <a:r>
              <a:rPr lang="en-US" sz="2400"/>
              <a:t>Dynamic analyzers work at runtime.</a:t>
            </a:r>
          </a:p>
          <a:p>
            <a:pPr lvl="1"/>
            <a:r>
              <a:rPr lang="en-US" dirty="0"/>
              <a:t>Can only catch things that occur during runtime.</a:t>
            </a:r>
          </a:p>
          <a:p>
            <a:r>
              <a:rPr lang="en-US" sz="2400"/>
              <a:t>Some bugs can only be caught by static analyzers.</a:t>
            </a:r>
          </a:p>
          <a:p>
            <a:pPr lvl="1"/>
            <a:r>
              <a:rPr lang="en-US" dirty="0"/>
              <a:t>Other bugs can can only be caught by dynamic analyzers.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124A3C-4749-674D-8EBA-472BEE201D1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8543" y="6356350"/>
            <a:ext cx="192980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B1F6C107-B701-F34E-BFF5-1376DED70775}" type="datetime3">
              <a:rPr lang="en-US" smtClean="0">
                <a:solidFill>
                  <a:schemeClr val="tx1">
                    <a:alpha val="80000"/>
                  </a:schemeClr>
                </a:solidFill>
              </a:rPr>
              <a:t>15 February 2023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0F45BC-52F3-DD4B-8A0A-8FACA8DF52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77367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chemeClr val="tx1">
                    <a:alpha val="80000"/>
                  </a:schemeClr>
                </a:solidFill>
              </a:rPr>
              <a:t>© 2023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89A493-C820-CE44-8D4F-D43DDFBAAE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91182" y="6356350"/>
            <a:ext cx="1929384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E3F7C5C-27A9-7243-BEDE-E8DF23488DD0}" type="slidenum">
              <a:rPr lang="en-US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13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53036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2BB9D4-EAC7-B54E-ACA2-07D0D64CDD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</a:t>
            </a:r>
            <a:r>
              <a:rPr lang="en-US" dirty="0">
                <a:latin typeface="Courier" pitchFamily="2" charset="0"/>
              </a:rPr>
              <a:t>valgrind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97641B-372F-AB47-A4CC-133A36DCBF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749800" cy="4351338"/>
          </a:xfrm>
        </p:spPr>
        <p:txBody>
          <a:bodyPr/>
          <a:lstStyle/>
          <a:p>
            <a:r>
              <a:rPr lang="en-US" dirty="0"/>
              <a:t>Simply run:</a:t>
            </a:r>
          </a:p>
          <a:p>
            <a:pPr lvl="1"/>
            <a:r>
              <a:rPr lang="en-US" dirty="0">
                <a:latin typeface="Courier" pitchFamily="2" charset="0"/>
              </a:rPr>
              <a:t>$ valgrind &lt;program&gt;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Let’s tackle the memory leak and invalid writes.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We weren’t allocating enough memory.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We didn’t free the allocated memory.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33A126-45AC-E840-9DAD-9EC09F7801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B4DAAC-2E6D-9D40-906A-3CFE124F53A5}" type="datetime3">
              <a:rPr lang="en-US" smtClean="0"/>
              <a:t>15 February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F61E2B-2E20-8347-BF85-8AAB2DB20F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380593-317C-A245-9C08-CF1D6797B1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F7C5C-27A9-7243-BEDE-E8DF23488DD0}" type="slidenum">
              <a:rPr lang="en-US" smtClean="0"/>
              <a:t>14</a:t>
            </a:fld>
            <a:endParaRPr lang="en-US"/>
          </a:p>
        </p:txBody>
      </p:sp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F2190984-1437-C540-9409-C0E37E8989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1266" y="266452"/>
            <a:ext cx="3274868" cy="2263649"/>
          </a:xfrm>
          <a:prstGeom prst="rect">
            <a:avLst/>
          </a:prstGeom>
        </p:spPr>
      </p:pic>
      <p:pic>
        <p:nvPicPr>
          <p:cNvPr id="12" name="Picture 11" descr="Text&#10;&#10;Description automatically generated">
            <a:extLst>
              <a:ext uri="{FF2B5EF4-FFF2-40B4-BE49-F238E27FC236}">
                <a16:creationId xmlns:a16="http://schemas.microsoft.com/office/drawing/2014/main" id="{D81306F8-5138-1749-86DC-3FAC52DA6C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1266" y="2530101"/>
            <a:ext cx="3274868" cy="1215203"/>
          </a:xfrm>
          <a:prstGeom prst="rect">
            <a:avLst/>
          </a:prstGeom>
        </p:spPr>
      </p:pic>
      <p:sp>
        <p:nvSpPr>
          <p:cNvPr id="17" name="Down Arrow 16">
            <a:extLst>
              <a:ext uri="{FF2B5EF4-FFF2-40B4-BE49-F238E27FC236}">
                <a16:creationId xmlns:a16="http://schemas.microsoft.com/office/drawing/2014/main" id="{EBC3DF56-E304-D64F-9DC5-551647F05053}"/>
              </a:ext>
            </a:extLst>
          </p:cNvPr>
          <p:cNvSpPr/>
          <p:nvPr/>
        </p:nvSpPr>
        <p:spPr>
          <a:xfrm>
            <a:off x="9196450" y="3840427"/>
            <a:ext cx="144500" cy="321733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0171BA2A-4486-334D-BBF2-2B8FAF7EB7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1266" y="4225689"/>
            <a:ext cx="3274868" cy="1833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5635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2BB9D4-EAC7-B54E-ACA2-07D0D64CDD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</a:t>
            </a:r>
            <a:r>
              <a:rPr lang="en-US" dirty="0">
                <a:latin typeface="Courier" pitchFamily="2" charset="0"/>
              </a:rPr>
              <a:t>valgrind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97641B-372F-AB47-A4CC-133A36DCBF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749800" cy="4351338"/>
          </a:xfrm>
        </p:spPr>
        <p:txBody>
          <a:bodyPr>
            <a:normAutofit fontScale="92500" lnSpcReduction="10000"/>
          </a:bodyPr>
          <a:lstStyle/>
          <a:p>
            <a:r>
              <a:rPr lang="en-US"/>
              <a:t>Simply run:</a:t>
            </a:r>
          </a:p>
          <a:p>
            <a:pPr lvl="1"/>
            <a:r>
              <a:rPr lang="en-US">
                <a:latin typeface="Courier" pitchFamily="2" charset="0"/>
              </a:rPr>
              <a:t>$ valgrind &lt;program&gt;</a:t>
            </a:r>
          </a:p>
          <a:p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Let’s tackle the memory leak and invalid writes.</a:t>
            </a:r>
          </a:p>
          <a:p>
            <a:pPr lvl="1"/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We weren’t allocating enough memory.</a:t>
            </a:r>
          </a:p>
          <a:p>
            <a:pPr lvl="1"/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We didn’t free the allocated memory.</a:t>
            </a:r>
          </a:p>
          <a:p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We fixed the conditional jumps as well with </a:t>
            </a:r>
            <a:r>
              <a:rPr lang="en-US">
                <a:latin typeface="Courier" pitchFamily="2" charset="0"/>
                <a:cs typeface="Calibri" panose="020F0502020204030204" pitchFamily="34" charset="0"/>
              </a:rPr>
              <a:t>calloc()</a:t>
            </a:r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lvl="1"/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But we still have an invalid read.</a:t>
            </a:r>
          </a:p>
          <a:p>
            <a:pPr lvl="1"/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Let’s try </a:t>
            </a:r>
            <a:r>
              <a:rPr lang="en-US">
                <a:latin typeface="Courier" pitchFamily="2" charset="0"/>
                <a:cs typeface="Calibri" panose="020F0502020204030204" pitchFamily="34" charset="0"/>
              </a:rPr>
              <a:t>lldb</a:t>
            </a:r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33A126-45AC-E840-9DAD-9EC09F7801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1BEC8-BD4A-4B4F-A2B9-97A6AF69BA0E}" type="datetime3">
              <a:rPr lang="en-US" smtClean="0"/>
              <a:t>15 February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F61E2B-2E20-8347-BF85-8AAB2DB20F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380593-317C-A245-9C08-CF1D6797B1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F7C5C-27A9-7243-BEDE-E8DF23488DD0}" type="slidenum">
              <a:rPr lang="en-US" smtClean="0"/>
              <a:t>15</a:t>
            </a:fld>
            <a:endParaRPr lang="en-US"/>
          </a:p>
        </p:txBody>
      </p:sp>
      <p:sp>
        <p:nvSpPr>
          <p:cNvPr id="17" name="Down Arrow 16">
            <a:extLst>
              <a:ext uri="{FF2B5EF4-FFF2-40B4-BE49-F238E27FC236}">
                <a16:creationId xmlns:a16="http://schemas.microsoft.com/office/drawing/2014/main" id="{EBC3DF56-E304-D64F-9DC5-551647F05053}"/>
              </a:ext>
            </a:extLst>
          </p:cNvPr>
          <p:cNvSpPr/>
          <p:nvPr/>
        </p:nvSpPr>
        <p:spPr>
          <a:xfrm>
            <a:off x="9557642" y="3093083"/>
            <a:ext cx="144500" cy="321733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64408EE3-6283-E64D-ACDE-E0AEDD0FD2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0648" y="3606322"/>
            <a:ext cx="3278483" cy="1962472"/>
          </a:xfrm>
          <a:prstGeom prst="rect">
            <a:avLst/>
          </a:prstGeom>
        </p:spPr>
      </p:pic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C6DF7917-4707-5C4E-B9A3-2EB2981EE8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4263" y="1068182"/>
            <a:ext cx="3274868" cy="1833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8986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CB8F8-CE83-8E41-BD4E-16463D70E3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9" y="365760"/>
            <a:ext cx="9912072" cy="1188404"/>
          </a:xfrm>
        </p:spPr>
        <p:txBody>
          <a:bodyPr>
            <a:normAutofit/>
          </a:bodyPr>
          <a:lstStyle/>
          <a:p>
            <a:r>
              <a:rPr lang="en-US" err="1">
                <a:latin typeface="Courier" pitchFamily="2" charset="0"/>
              </a:rPr>
              <a:t>lldb</a:t>
            </a:r>
            <a:endParaRPr lang="en-US">
              <a:latin typeface="Courier" pitchFamily="2" charset="0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F0BC1D9E-4401-4EC0-88FD-ED103CB570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00670" y="2"/>
            <a:ext cx="1191330" cy="1511301"/>
          </a:xfrm>
          <a:custGeom>
            <a:avLst/>
            <a:gdLst>
              <a:gd name="connsiteX0" fmla="*/ 697617 w 1191330"/>
              <a:gd name="connsiteY0" fmla="*/ 0 h 1511301"/>
              <a:gd name="connsiteX1" fmla="*/ 1191330 w 1191330"/>
              <a:gd name="connsiteY1" fmla="*/ 0 h 1511301"/>
              <a:gd name="connsiteX2" fmla="*/ 1191330 w 1191330"/>
              <a:gd name="connsiteY2" fmla="*/ 1511301 h 1511301"/>
              <a:gd name="connsiteX3" fmla="*/ 0 w 1191330"/>
              <a:gd name="connsiteY3" fmla="*/ 1511301 h 1511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91330" h="1511301">
                <a:moveTo>
                  <a:pt x="697617" y="0"/>
                </a:moveTo>
                <a:lnTo>
                  <a:pt x="1191330" y="0"/>
                </a:lnTo>
                <a:lnTo>
                  <a:pt x="1191330" y="1511301"/>
                </a:lnTo>
                <a:lnTo>
                  <a:pt x="0" y="1511301"/>
                </a:lnTo>
                <a:close/>
              </a:path>
            </a:pathLst>
          </a:custGeom>
          <a:solidFill>
            <a:schemeClr val="accent1">
              <a:lumMod val="100000"/>
              <a:lumOff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6200B311-3585-4069-AAC6-CD443FA5B8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23986" y="1690688"/>
            <a:ext cx="3668014" cy="5167312"/>
          </a:xfrm>
          <a:custGeom>
            <a:avLst/>
            <a:gdLst>
              <a:gd name="connsiteX0" fmla="*/ 2391664 w 3668014"/>
              <a:gd name="connsiteY0" fmla="*/ 0 h 5167312"/>
              <a:gd name="connsiteX1" fmla="*/ 3668014 w 3668014"/>
              <a:gd name="connsiteY1" fmla="*/ 0 h 5167312"/>
              <a:gd name="connsiteX2" fmla="*/ 3668014 w 3668014"/>
              <a:gd name="connsiteY2" fmla="*/ 5167312 h 5167312"/>
              <a:gd name="connsiteX3" fmla="*/ 0 w 3668014"/>
              <a:gd name="connsiteY3" fmla="*/ 5167312 h 5167312"/>
              <a:gd name="connsiteX4" fmla="*/ 2393879 w 3668014"/>
              <a:gd name="connsiteY4" fmla="*/ 952 h 5167312"/>
              <a:gd name="connsiteX5" fmla="*/ 2391664 w 3668014"/>
              <a:gd name="connsiteY5" fmla="*/ 952 h 5167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68014" h="5167312">
                <a:moveTo>
                  <a:pt x="2391664" y="0"/>
                </a:moveTo>
                <a:lnTo>
                  <a:pt x="3668014" y="0"/>
                </a:lnTo>
                <a:lnTo>
                  <a:pt x="3668014" y="5167312"/>
                </a:lnTo>
                <a:lnTo>
                  <a:pt x="0" y="5167312"/>
                </a:lnTo>
                <a:lnTo>
                  <a:pt x="2393879" y="952"/>
                </a:lnTo>
                <a:lnTo>
                  <a:pt x="2391664" y="952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B0AAF7C9-094E-400C-A428-F6C2262F6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0688"/>
            <a:ext cx="10753320" cy="5167312"/>
          </a:xfrm>
          <a:custGeom>
            <a:avLst/>
            <a:gdLst>
              <a:gd name="connsiteX0" fmla="*/ 0 w 10753320"/>
              <a:gd name="connsiteY0" fmla="*/ 0 h 5167312"/>
              <a:gd name="connsiteX1" fmla="*/ 9680943 w 10753320"/>
              <a:gd name="connsiteY1" fmla="*/ 0 h 5167312"/>
              <a:gd name="connsiteX2" fmla="*/ 9680223 w 10753320"/>
              <a:gd name="connsiteY2" fmla="*/ 952 h 5167312"/>
              <a:gd name="connsiteX3" fmla="*/ 10753320 w 10753320"/>
              <a:gd name="connsiteY3" fmla="*/ 952 h 5167312"/>
              <a:gd name="connsiteX4" fmla="*/ 8359441 w 10753320"/>
              <a:gd name="connsiteY4" fmla="*/ 5167312 h 5167312"/>
              <a:gd name="connsiteX5" fmla="*/ 4821866 w 10753320"/>
              <a:gd name="connsiteY5" fmla="*/ 5167312 h 5167312"/>
              <a:gd name="connsiteX6" fmla="*/ 4821866 w 10753320"/>
              <a:gd name="connsiteY6" fmla="*/ 5166360 h 5167312"/>
              <a:gd name="connsiteX7" fmla="*/ 0 w 10753320"/>
              <a:gd name="connsiteY7" fmla="*/ 5166360 h 5167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753320" h="5167312">
                <a:moveTo>
                  <a:pt x="0" y="0"/>
                </a:moveTo>
                <a:lnTo>
                  <a:pt x="9680943" y="0"/>
                </a:lnTo>
                <a:lnTo>
                  <a:pt x="9680223" y="952"/>
                </a:lnTo>
                <a:lnTo>
                  <a:pt x="10753320" y="952"/>
                </a:lnTo>
                <a:lnTo>
                  <a:pt x="8359441" y="5167312"/>
                </a:lnTo>
                <a:lnTo>
                  <a:pt x="4821866" y="5167312"/>
                </a:lnTo>
                <a:lnTo>
                  <a:pt x="4821866" y="5166360"/>
                </a:lnTo>
                <a:lnTo>
                  <a:pt x="0" y="5166360"/>
                </a:lnTo>
                <a:close/>
              </a:path>
            </a:pathLst>
          </a:cu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AF6588-4019-0346-9AAF-CD189778E9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2174358"/>
            <a:ext cx="7731642" cy="4045467"/>
          </a:xfrm>
        </p:spPr>
        <p:txBody>
          <a:bodyPr anchor="t">
            <a:normAutofit/>
          </a:bodyPr>
          <a:lstStyle/>
          <a:p>
            <a:pPr indent="-227520">
              <a:spcBef>
                <a:spcPts val="1001"/>
              </a:spcBef>
              <a:buClr>
                <a:schemeClr val="bg1"/>
              </a:buClr>
              <a:buFont typeface="Arial"/>
              <a:buChar char="•"/>
            </a:pPr>
            <a:r>
              <a:rPr lang="en-US" sz="1900" spc="-1" dirty="0">
                <a:solidFill>
                  <a:schemeClr val="bg1"/>
                </a:solidFill>
                <a:ea typeface="DejaVu Sans"/>
              </a:rPr>
              <a:t>A higher-performance debugger.</a:t>
            </a:r>
          </a:p>
          <a:p>
            <a:pPr indent="-227520">
              <a:spcBef>
                <a:spcPts val="1001"/>
              </a:spcBef>
              <a:buClr>
                <a:schemeClr val="bg1"/>
              </a:buClr>
              <a:buFont typeface="Arial"/>
              <a:buChar char="•"/>
            </a:pPr>
            <a:r>
              <a:rPr lang="en-US" sz="1900" spc="-1" dirty="0">
                <a:solidFill>
                  <a:schemeClr val="bg1"/>
                </a:solidFill>
                <a:ea typeface="DejaVu Sans"/>
              </a:rPr>
              <a:t>Allows you to:</a:t>
            </a:r>
          </a:p>
          <a:p>
            <a:pPr lvl="1" indent="-227520">
              <a:spcBef>
                <a:spcPts val="1001"/>
              </a:spcBef>
              <a:buClr>
                <a:schemeClr val="bg1"/>
              </a:buClr>
              <a:buFont typeface="Arial"/>
              <a:buChar char="•"/>
            </a:pPr>
            <a:r>
              <a:rPr lang="en-US" sz="1900" spc="-1" dirty="0">
                <a:solidFill>
                  <a:schemeClr val="bg1"/>
                </a:solidFill>
                <a:ea typeface="DejaVu Sans"/>
              </a:rPr>
              <a:t>Set breakpoints in your program.</a:t>
            </a:r>
          </a:p>
          <a:p>
            <a:pPr lvl="1" indent="-227520">
              <a:spcBef>
                <a:spcPts val="1001"/>
              </a:spcBef>
              <a:buClr>
                <a:schemeClr val="bg1"/>
              </a:buClr>
              <a:buFont typeface="Arial"/>
              <a:buChar char="•"/>
            </a:pPr>
            <a:r>
              <a:rPr lang="en-US" sz="1900" spc="-1" dirty="0">
                <a:solidFill>
                  <a:schemeClr val="bg1"/>
                </a:solidFill>
                <a:ea typeface="DejaVu Sans"/>
              </a:rPr>
              <a:t>Step through a program line by line.</a:t>
            </a:r>
            <a:endParaRPr lang="en-US" sz="1900" spc="-1" dirty="0">
              <a:solidFill>
                <a:schemeClr val="bg1"/>
              </a:solidFill>
            </a:endParaRPr>
          </a:p>
          <a:p>
            <a:pPr indent="-227520">
              <a:spcBef>
                <a:spcPts val="1001"/>
              </a:spcBef>
              <a:buClr>
                <a:schemeClr val="bg1"/>
              </a:buClr>
              <a:buFont typeface="Arial"/>
              <a:buChar char="•"/>
            </a:pPr>
            <a:r>
              <a:rPr lang="en-US" sz="1900" spc="-1" dirty="0">
                <a:solidFill>
                  <a:schemeClr val="bg1"/>
                </a:solidFill>
                <a:ea typeface="DejaVu Sans"/>
              </a:rPr>
              <a:t>At each breakpoint and step: </a:t>
            </a:r>
          </a:p>
          <a:p>
            <a:pPr lvl="1" indent="-227520">
              <a:spcBef>
                <a:spcPts val="1001"/>
              </a:spcBef>
              <a:buClr>
                <a:schemeClr val="bg1"/>
              </a:buClr>
              <a:buFont typeface="Arial"/>
              <a:buChar char="•"/>
            </a:pPr>
            <a:r>
              <a:rPr lang="en-US" sz="1900" spc="-1" dirty="0">
                <a:solidFill>
                  <a:schemeClr val="bg1"/>
                </a:solidFill>
                <a:ea typeface="DejaVu Sans"/>
              </a:rPr>
              <a:t>Examine values and addresses of variables.</a:t>
            </a:r>
            <a:endParaRPr lang="en-US" sz="1900" spc="-1" dirty="0">
              <a:solidFill>
                <a:schemeClr val="bg1"/>
              </a:solidFill>
            </a:endParaRPr>
          </a:p>
          <a:p>
            <a:pPr indent="-227520">
              <a:spcBef>
                <a:spcPts val="1001"/>
              </a:spcBef>
              <a:buClr>
                <a:schemeClr val="bg1"/>
              </a:buClr>
              <a:buFont typeface="Arial"/>
              <a:buChar char="•"/>
            </a:pPr>
            <a:r>
              <a:rPr lang="en-US" sz="1900" spc="-1" dirty="0">
                <a:solidFill>
                  <a:schemeClr val="bg1"/>
                </a:solidFill>
                <a:ea typeface="DejaVu Sans"/>
              </a:rPr>
              <a:t>Requires program to be compiled with debugging symbols.</a:t>
            </a:r>
            <a:endParaRPr lang="en-US" sz="1900" spc="-1" dirty="0">
              <a:solidFill>
                <a:schemeClr val="bg1"/>
              </a:solidFill>
            </a:endParaRPr>
          </a:p>
          <a:p>
            <a:pPr lvl="1" indent="-227520">
              <a:spcBef>
                <a:spcPts val="1001"/>
              </a:spcBef>
              <a:buClr>
                <a:schemeClr val="bg1"/>
              </a:buClr>
              <a:buFont typeface="Arial"/>
              <a:buChar char="•"/>
            </a:pPr>
            <a:r>
              <a:rPr lang="en-US" sz="1900" spc="-1" dirty="0">
                <a:solidFill>
                  <a:schemeClr val="bg1"/>
                </a:solidFill>
                <a:latin typeface="Courier" pitchFamily="2" charset="0"/>
                <a:ea typeface="DejaVu Sans"/>
              </a:rPr>
              <a:t>-g</a:t>
            </a:r>
            <a:r>
              <a:rPr lang="en-US" sz="1900" spc="-1" dirty="0">
                <a:solidFill>
                  <a:schemeClr val="bg1"/>
                </a:solidFill>
                <a:ea typeface="DejaVu Sans"/>
              </a:rPr>
              <a:t> option with </a:t>
            </a:r>
            <a:r>
              <a:rPr lang="en-US" sz="1900" spc="-1" dirty="0">
                <a:solidFill>
                  <a:schemeClr val="bg1"/>
                </a:solidFill>
                <a:latin typeface="Courier" pitchFamily="2" charset="0"/>
                <a:ea typeface="DejaVu Sans"/>
              </a:rPr>
              <a:t>clang</a:t>
            </a:r>
            <a:r>
              <a:rPr lang="en-US" sz="1900" spc="-1" dirty="0">
                <a:solidFill>
                  <a:schemeClr val="bg1"/>
                </a:solidFill>
                <a:ea typeface="DejaVu Sans"/>
              </a:rPr>
              <a:t> and </a:t>
            </a:r>
            <a:r>
              <a:rPr lang="en-US" sz="1900" spc="-1" dirty="0">
                <a:solidFill>
                  <a:schemeClr val="bg1"/>
                </a:solidFill>
                <a:latin typeface="Courier" pitchFamily="2" charset="0"/>
                <a:ea typeface="DejaVu Sans"/>
              </a:rPr>
              <a:t>gcc</a:t>
            </a:r>
            <a:r>
              <a:rPr lang="en-US" sz="1900" spc="-1" dirty="0">
                <a:solidFill>
                  <a:schemeClr val="bg1"/>
                </a:solidFill>
                <a:ea typeface="DejaVu Sans"/>
              </a:rPr>
              <a:t>.</a:t>
            </a:r>
            <a:endParaRPr lang="en-US" sz="1900" spc="-1" dirty="0">
              <a:solidFill>
                <a:schemeClr val="bg1"/>
              </a:solidFill>
            </a:endParaRPr>
          </a:p>
          <a:p>
            <a:pPr indent="-227520">
              <a:spcBef>
                <a:spcPts val="1417"/>
              </a:spcBef>
              <a:buClr>
                <a:schemeClr val="bg1"/>
              </a:buClr>
              <a:buFont typeface="Arial"/>
              <a:buChar char="•"/>
            </a:pPr>
            <a:r>
              <a:rPr lang="en-US" sz="1900" spc="-1" dirty="0">
                <a:solidFill>
                  <a:schemeClr val="bg1"/>
                </a:solidFill>
                <a:ea typeface="DejaVu Sans"/>
              </a:rPr>
              <a:t>Not handy for memory leaks.</a:t>
            </a:r>
          </a:p>
          <a:p>
            <a:pPr lvl="1" indent="-227520">
              <a:spcBef>
                <a:spcPts val="1417"/>
              </a:spcBef>
              <a:buClr>
                <a:schemeClr val="bg1"/>
              </a:buClr>
              <a:buFont typeface="Arial"/>
              <a:buChar char="•"/>
            </a:pPr>
            <a:r>
              <a:rPr lang="en-US" sz="1900" spc="-1" dirty="0">
                <a:solidFill>
                  <a:schemeClr val="bg1"/>
                </a:solidFill>
              </a:rPr>
              <a:t>Use </a:t>
            </a:r>
            <a:r>
              <a:rPr lang="en-US" sz="1900" spc="-1" dirty="0">
                <a:solidFill>
                  <a:schemeClr val="bg1"/>
                </a:solidFill>
                <a:latin typeface="Courier" pitchFamily="2" charset="0"/>
              </a:rPr>
              <a:t>valgrind</a:t>
            </a:r>
            <a:r>
              <a:rPr lang="en-US" sz="1900" spc="-1" dirty="0">
                <a:solidFill>
                  <a:schemeClr val="bg1"/>
                </a:solidFill>
              </a:rPr>
              <a:t> for memory leaks.</a:t>
            </a:r>
          </a:p>
          <a:p>
            <a:pPr>
              <a:buClr>
                <a:schemeClr val="bg1"/>
              </a:buClr>
            </a:pPr>
            <a:endParaRPr lang="en-US" sz="1900" dirty="0">
              <a:solidFill>
                <a:schemeClr val="bg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F7EA79-8A00-FE43-BA8A-612DE9668D1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508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67626B0-7C23-E344-865A-CDE575A22A16}" type="datetime3">
              <a:rPr lang="en-US" smtClean="0">
                <a:solidFill>
                  <a:srgbClr val="FFFFFF">
                    <a:alpha val="80000"/>
                  </a:srgbClr>
                </a:solidFill>
              </a:rPr>
              <a:t>15 February 2023</a:t>
            </a:fld>
            <a:endParaRPr lang="en-US">
              <a:solidFill>
                <a:srgbClr val="FFFFFF">
                  <a:alpha val="80000"/>
                </a:srgb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66F85F-87F3-5942-88DD-744044B2EE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r>
              <a:rPr lang="en-US">
                <a:solidFill>
                  <a:srgbClr val="FFFFFF">
                    <a:alpha val="80000"/>
                  </a:srgbClr>
                </a:solidFill>
              </a:rPr>
              <a:t>© 2023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F5AF2-73DB-CF47-9F83-EAD0540DF1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72538" y="6356350"/>
            <a:ext cx="2481262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E3F7C5C-27A9-7243-BEDE-E8DF23488DD0}" type="slidenum">
              <a:rPr lang="en-US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16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59024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DAFE6-AACF-604F-8B6F-2365942306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</a:t>
            </a:r>
            <a:r>
              <a:rPr lang="en-US" dirty="0" err="1">
                <a:latin typeface="Courier" pitchFamily="2" charset="0"/>
              </a:rPr>
              <a:t>lldb</a:t>
            </a:r>
            <a:endParaRPr lang="en-US" dirty="0">
              <a:latin typeface="Courier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1D193A-B855-E646-B239-889C0C3C06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63067" cy="4351338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First, compile program with the </a:t>
            </a:r>
            <a:r>
              <a:rPr lang="en-US" dirty="0">
                <a:latin typeface="Courier" pitchFamily="2" charset="0"/>
              </a:rPr>
              <a:t>-g</a:t>
            </a:r>
            <a:r>
              <a:rPr lang="en-US" dirty="0"/>
              <a:t> flag.</a:t>
            </a:r>
          </a:p>
          <a:p>
            <a:r>
              <a:rPr lang="en-US" dirty="0"/>
              <a:t>Start up </a:t>
            </a:r>
            <a:r>
              <a:rPr lang="en-US" dirty="0" err="1">
                <a:latin typeface="Courier" pitchFamily="2" charset="0"/>
              </a:rPr>
              <a:t>lldb</a:t>
            </a:r>
            <a:r>
              <a:rPr lang="en-US" dirty="0"/>
              <a:t> by indicating the program to debug.</a:t>
            </a:r>
          </a:p>
          <a:p>
            <a:pPr lvl="1"/>
            <a:r>
              <a:rPr lang="en-US" dirty="0">
                <a:latin typeface="Courier" pitchFamily="2" charset="0"/>
              </a:rPr>
              <a:t>$ </a:t>
            </a:r>
            <a:r>
              <a:rPr lang="en-US" dirty="0" err="1">
                <a:latin typeface="Courier" pitchFamily="2" charset="0"/>
              </a:rPr>
              <a:t>lldb</a:t>
            </a:r>
            <a:r>
              <a:rPr lang="en-US" dirty="0">
                <a:latin typeface="Courier" pitchFamily="2" charset="0"/>
              </a:rPr>
              <a:t> &lt;program&gt;</a:t>
            </a:r>
          </a:p>
          <a:p>
            <a:r>
              <a:rPr lang="en-US" dirty="0"/>
              <a:t>According to valgrind, the invalid read occurs in the </a:t>
            </a:r>
            <a:r>
              <a:rPr lang="en-US" dirty="0" err="1">
                <a:latin typeface="Courier" pitchFamily="2" charset="0"/>
              </a:rPr>
              <a:t>bubble_sort</a:t>
            </a:r>
            <a:r>
              <a:rPr lang="en-US" dirty="0">
                <a:latin typeface="Courier" pitchFamily="2" charset="0"/>
              </a:rPr>
              <a:t>()</a:t>
            </a:r>
            <a:r>
              <a:rPr lang="en-US" dirty="0"/>
              <a:t> function.</a:t>
            </a:r>
          </a:p>
          <a:p>
            <a:pPr lvl="1"/>
            <a:r>
              <a:rPr lang="en-US" dirty="0"/>
              <a:t>Let’s put a breakpoint in the function and step through the program execution.</a:t>
            </a:r>
          </a:p>
          <a:p>
            <a:r>
              <a:rPr lang="en-US" dirty="0"/>
              <a:t>Run the program with </a:t>
            </a:r>
            <a:r>
              <a:rPr lang="en-US" dirty="0">
                <a:latin typeface="Courier" pitchFamily="2" charset="0"/>
              </a:rPr>
              <a:t>r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You can specify command-line arguments here as well if needed:</a:t>
            </a:r>
          </a:p>
          <a:p>
            <a:pPr lvl="2"/>
            <a:r>
              <a:rPr lang="en-US" dirty="0">
                <a:latin typeface="Courier" pitchFamily="2" charset="0"/>
              </a:rPr>
              <a:t>r &lt;arg0&gt; &lt;arg1&gt; &lt;arg2&gt;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A01491-1892-E540-AF54-27C06FF3A1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0A146-407E-3845-B91F-8801654F7857}" type="datetime3">
              <a:rPr lang="en-US" smtClean="0"/>
              <a:t>15 February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D82D33-3FCB-9146-9C04-907FDC24F3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2A8A8F-91D0-EF4E-9855-99710B319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F7C5C-27A9-7243-BEDE-E8DF23488DD0}" type="slidenum">
              <a:rPr lang="en-US" smtClean="0"/>
              <a:t>17</a:t>
            </a:fld>
            <a:endParaRPr lang="en-US"/>
          </a:p>
        </p:txBody>
      </p: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BD541B2B-3666-9E46-B145-C9EC69DB90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0735" y="2323041"/>
            <a:ext cx="5286882" cy="2211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9482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DAFE6-AACF-604F-8B6F-2365942306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</a:t>
            </a:r>
            <a:r>
              <a:rPr lang="en-US" dirty="0" err="1">
                <a:latin typeface="Courier" pitchFamily="2" charset="0"/>
              </a:rPr>
              <a:t>lldb</a:t>
            </a:r>
            <a:endParaRPr lang="en-US" dirty="0">
              <a:latin typeface="Courier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1D193A-B855-E646-B239-889C0C3C06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63067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We can print out the values of variables with </a:t>
            </a:r>
            <a:r>
              <a:rPr lang="en-US" dirty="0">
                <a:latin typeface="Courier" pitchFamily="2" charset="0"/>
                <a:cs typeface="Calibri" panose="020F0502020204030204" pitchFamily="34" charset="0"/>
              </a:rPr>
              <a:t>p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Let’s check if there’s anything wrong with n.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Nothing wrong with </a:t>
            </a:r>
            <a:r>
              <a:rPr lang="en-US" dirty="0">
                <a:latin typeface="Courier" pitchFamily="2" charset="0"/>
                <a:cs typeface="Calibri" panose="020F0502020204030204" pitchFamily="34" charset="0"/>
              </a:rPr>
              <a:t>n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, so onwards we go.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We can use either s or n to continue program execution.</a:t>
            </a:r>
          </a:p>
          <a:p>
            <a:pPr lvl="1"/>
            <a:r>
              <a:rPr lang="en-US" dirty="0">
                <a:latin typeface="Courier" pitchFamily="2" charset="0"/>
                <a:cs typeface="Calibri" panose="020F0502020204030204" pitchFamily="34" charset="0"/>
              </a:rPr>
              <a:t>s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steps over the next expression (doesn’t go into function calls).</a:t>
            </a:r>
          </a:p>
          <a:p>
            <a:pPr lvl="1"/>
            <a:r>
              <a:rPr lang="en-US" dirty="0">
                <a:latin typeface="Courier" pitchFamily="2" charset="0"/>
                <a:cs typeface="Calibri" panose="020F0502020204030204" pitchFamily="34" charset="0"/>
              </a:rPr>
              <a:t>n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will step into function calls if there is debug information associated with it.</a:t>
            </a:r>
          </a:p>
          <a:p>
            <a:pPr lvl="2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Otherwise, behaves just like </a:t>
            </a:r>
            <a:r>
              <a:rPr lang="en-US" dirty="0">
                <a:latin typeface="Courier" pitchFamily="2" charset="0"/>
                <a:cs typeface="Calibri" panose="020F0502020204030204" pitchFamily="34" charset="0"/>
              </a:rPr>
              <a:t>s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A01491-1892-E540-AF54-27C06FF3A1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E24F1-98E0-1240-A59E-1840475476A7}" type="datetime3">
              <a:rPr lang="en-US" smtClean="0"/>
              <a:t>15 February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D82D33-3FCB-9146-9C04-907FDC24F3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2A8A8F-91D0-EF4E-9855-99710B319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F7C5C-27A9-7243-BEDE-E8DF23488DD0}" type="slidenum">
              <a:rPr lang="en-US" smtClean="0"/>
              <a:t>18</a:t>
            </a:fld>
            <a:endParaRPr lang="en-US"/>
          </a:p>
        </p:txBody>
      </p: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BD541B2B-3666-9E46-B145-C9EC69DB90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0735" y="705643"/>
            <a:ext cx="5286882" cy="2211917"/>
          </a:xfrm>
          <a:prstGeom prst="rect">
            <a:avLst/>
          </a:prstGeom>
        </p:spPr>
      </p:pic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C798837D-D3FA-7742-9B69-9FBA663550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0735" y="3557167"/>
            <a:ext cx="5286882" cy="2446680"/>
          </a:xfrm>
          <a:prstGeom prst="rect">
            <a:avLst/>
          </a:prstGeom>
        </p:spPr>
      </p:pic>
      <p:sp>
        <p:nvSpPr>
          <p:cNvPr id="10" name="Down Arrow 9">
            <a:extLst>
              <a:ext uri="{FF2B5EF4-FFF2-40B4-BE49-F238E27FC236}">
                <a16:creationId xmlns:a16="http://schemas.microsoft.com/office/drawing/2014/main" id="{9C885673-5874-8840-A066-4E0DF47468D7}"/>
              </a:ext>
            </a:extLst>
          </p:cNvPr>
          <p:cNvSpPr/>
          <p:nvPr/>
        </p:nvSpPr>
        <p:spPr>
          <a:xfrm>
            <a:off x="8871842" y="3076497"/>
            <a:ext cx="144500" cy="321733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2098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DAFE6-AACF-604F-8B6F-2365942306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</a:t>
            </a:r>
            <a:r>
              <a:rPr lang="en-US" dirty="0" err="1">
                <a:latin typeface="Courier" pitchFamily="2" charset="0"/>
              </a:rPr>
              <a:t>lldb</a:t>
            </a:r>
            <a:endParaRPr lang="en-US" dirty="0">
              <a:latin typeface="Courier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1D193A-B855-E646-B239-889C0C3C06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63067" cy="4351338"/>
          </a:xfrm>
        </p:spPr>
        <p:txBody>
          <a:bodyPr>
            <a:normAutofit lnSpcReduction="10000"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After several more steps, we come to the code where array accesses occur.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Check to see if we access something out-of-bounds.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We see </a:t>
            </a:r>
            <a:r>
              <a:rPr lang="en-US" dirty="0" err="1">
                <a:latin typeface="Courier" pitchFamily="2" charset="0"/>
                <a:cs typeface="Calibri" panose="020F0502020204030204" pitchFamily="34" charset="0"/>
              </a:rPr>
              <a:t>i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has the value 0.</a:t>
            </a:r>
          </a:p>
          <a:p>
            <a:pPr lvl="1"/>
            <a:r>
              <a:rPr lang="en-US" dirty="0">
                <a:latin typeface="Courier" pitchFamily="2" charset="0"/>
                <a:cs typeface="Calibri" panose="020F0502020204030204" pitchFamily="34" charset="0"/>
              </a:rPr>
              <a:t>A[i-1]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is accessed.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Which means </a:t>
            </a:r>
            <a:r>
              <a:rPr lang="en-US" dirty="0">
                <a:latin typeface="Courier" pitchFamily="2" charset="0"/>
                <a:cs typeface="Calibri" panose="020F0502020204030204" pitchFamily="34" charset="0"/>
              </a:rPr>
              <a:t>A[i-1]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is accessed.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We found the invalid read.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Type </a:t>
            </a:r>
            <a:r>
              <a:rPr lang="en-US" dirty="0">
                <a:latin typeface="Courier" pitchFamily="2" charset="0"/>
                <a:cs typeface="Calibri" panose="020F0502020204030204" pitchFamily="34" charset="0"/>
              </a:rPr>
              <a:t>quit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to exit </a:t>
            </a:r>
            <a:r>
              <a:rPr lang="en-US" dirty="0" err="1">
                <a:latin typeface="Courier" pitchFamily="2" charset="0"/>
                <a:cs typeface="Calibri" panose="020F0502020204030204" pitchFamily="34" charset="0"/>
              </a:rPr>
              <a:t>lldb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A01491-1892-E540-AF54-27C06FF3A1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97B94-48E3-744B-8D37-FAFAB2107D44}" type="datetime3">
              <a:rPr lang="en-US" smtClean="0"/>
              <a:t>15 February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D82D33-3FCB-9146-9C04-907FDC24F3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2A8A8F-91D0-EF4E-9855-99710B319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F7C5C-27A9-7243-BEDE-E8DF23488DD0}" type="slidenum">
              <a:rPr lang="en-US" smtClean="0"/>
              <a:t>19</a:t>
            </a:fld>
            <a:endParaRPr lang="en-US"/>
          </a:p>
        </p:txBody>
      </p:sp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1FB9C773-A5F2-274F-B3A2-F2758572F2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813" y="1690688"/>
            <a:ext cx="5241107" cy="3361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278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42285737-90EE-47DC-AC80-8AE156B11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1"/>
            <a:ext cx="4403709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B57BDC17-F1B3-455F-BBF1-680AA1F25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5292" y="0"/>
            <a:ext cx="2436813" cy="6858001"/>
            <a:chOff x="1320800" y="0"/>
            <a:chExt cx="2436813" cy="6858001"/>
          </a:xfrm>
        </p:grpSpPr>
        <p:sp>
          <p:nvSpPr>
            <p:cNvPr id="51" name="Freeform 6">
              <a:extLst>
                <a:ext uri="{FF2B5EF4-FFF2-40B4-BE49-F238E27FC236}">
                  <a16:creationId xmlns:a16="http://schemas.microsoft.com/office/drawing/2014/main" id="{64E2FA9A-FEF7-4501-B0EB-5E45EDD21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52" name="Freeform 7">
              <a:extLst>
                <a:ext uri="{FF2B5EF4-FFF2-40B4-BE49-F238E27FC236}">
                  <a16:creationId xmlns:a16="http://schemas.microsoft.com/office/drawing/2014/main" id="{BC38192B-B4CB-47D4-A3B1-10010247F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53" name="Freeform 8">
              <a:extLst>
                <a:ext uri="{FF2B5EF4-FFF2-40B4-BE49-F238E27FC236}">
                  <a16:creationId xmlns:a16="http://schemas.microsoft.com/office/drawing/2014/main" id="{96330E33-E171-4B0F-82B5-AF7230399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54" name="Freeform 9">
              <a:extLst>
                <a:ext uri="{FF2B5EF4-FFF2-40B4-BE49-F238E27FC236}">
                  <a16:creationId xmlns:a16="http://schemas.microsoft.com/office/drawing/2014/main" id="{332B1723-69BF-42D7-B757-0FA059E15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55" name="Freeform 10">
              <a:extLst>
                <a:ext uri="{FF2B5EF4-FFF2-40B4-BE49-F238E27FC236}">
                  <a16:creationId xmlns:a16="http://schemas.microsoft.com/office/drawing/2014/main" id="{F115D62D-1E96-48D1-A78D-D370A0BFB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56" name="Freeform 11">
              <a:extLst>
                <a:ext uri="{FF2B5EF4-FFF2-40B4-BE49-F238E27FC236}">
                  <a16:creationId xmlns:a16="http://schemas.microsoft.com/office/drawing/2014/main" id="{91C2876A-169D-4822-A766-C00578C88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5" name="Title 4">
            <a:extLst>
              <a:ext uri="{FF2B5EF4-FFF2-40B4-BE49-F238E27FC236}">
                <a16:creationId xmlns:a16="http://schemas.microsoft.com/office/drawing/2014/main" id="{9676C68D-8184-9742-822A-4F707F4032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020" y="685800"/>
            <a:ext cx="2780271" cy="510540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Definitions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DB451D-AB4E-B14E-A6F3-48104542153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35021" y="6309360"/>
            <a:ext cx="304637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9D819EB-0D05-5543-9723-E42425FD788A}" type="datetime3">
              <a:rPr lang="en-US" smtClean="0">
                <a:solidFill>
                  <a:prstClr val="black">
                    <a:tint val="75000"/>
                  </a:prstClr>
                </a:solidFill>
              </a:rPr>
              <a:t>15 February 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6C28E9C-75D9-734F-8836-D33DF8A560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52105" y="6309360"/>
            <a:ext cx="3898947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© 2023 Darrell Long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C9F0DE5-0572-7048-B4F3-07D34A3AA8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65568" y="6309360"/>
            <a:ext cx="1088231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E3F7C5C-27A9-7243-BEDE-E8DF23488DD0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spcAft>
                  <a:spcPts val="600"/>
                </a:spcAft>
              </a:pPr>
              <a:t>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9B600AA-BB02-2F43-8CF4-9CB51F9376E2}"/>
              </a:ext>
            </a:extLst>
          </p:cNvPr>
          <p:cNvSpPr/>
          <p:nvPr/>
        </p:nvSpPr>
        <p:spPr>
          <a:xfrm>
            <a:off x="5795009" y="5638667"/>
            <a:ext cx="5657295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1100" i="1" dirty="0"/>
              <a:t>The reality is that there will always be errors that we find by testing and eliminate by debugging.</a:t>
            </a:r>
            <a:endParaRPr lang="en-US" sz="1100" i="1"/>
          </a:p>
          <a:p>
            <a:pPr>
              <a:spcAft>
                <a:spcPts val="600"/>
              </a:spcAft>
            </a:pPr>
            <a:r>
              <a:rPr lang="en-US" sz="1100" i="1" dirty="0"/>
              <a:t>					– The Practice of Programming, by Kernighan and Pike </a:t>
            </a:r>
            <a:endParaRPr lang="en-US" sz="1100" i="1"/>
          </a:p>
        </p:txBody>
      </p:sp>
      <p:graphicFrame>
        <p:nvGraphicFramePr>
          <p:cNvPr id="38" name="Content Placeholder 3">
            <a:extLst>
              <a:ext uri="{FF2B5EF4-FFF2-40B4-BE49-F238E27FC236}">
                <a16:creationId xmlns:a16="http://schemas.microsoft.com/office/drawing/2014/main" id="{74E4E807-1A33-47FB-A5E6-74E01EF6B0B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44632044"/>
              </p:ext>
            </p:extLst>
          </p:nvPr>
        </p:nvGraphicFramePr>
        <p:xfrm>
          <a:off x="5010150" y="685800"/>
          <a:ext cx="6492875" cy="5105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5529417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DAFE6-AACF-604F-8B6F-2365942306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Fixing the Program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1D193A-B855-E646-B239-889C0C3C06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63067" cy="4351338"/>
          </a:xfrm>
        </p:spPr>
        <p:txBody>
          <a:bodyPr>
            <a:norm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We realize </a:t>
            </a:r>
            <a:r>
              <a:rPr lang="en-US" dirty="0" err="1">
                <a:latin typeface="Courier" pitchFamily="2" charset="0"/>
                <a:cs typeface="Calibri" panose="020F0502020204030204" pitchFamily="34" charset="0"/>
              </a:rPr>
              <a:t>i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should be initialized to 1.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Running valgrind now reports no memory leaks and no invalid reads/writes.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Huzzah!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A01491-1892-E540-AF54-27C06FF3A1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A8353F-5052-2545-8EB0-9B113B2A37C8}" type="datetime3">
              <a:rPr lang="en-US" smtClean="0"/>
              <a:t>15 February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D82D33-3FCB-9146-9C04-907FDC24F3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2A8A8F-91D0-EF4E-9855-99710B319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F7C5C-27A9-7243-BEDE-E8DF23488DD0}" type="slidenum">
              <a:rPr lang="en-US" smtClean="0"/>
              <a:t>20</a:t>
            </a:fld>
            <a:endParaRPr lang="en-US"/>
          </a:p>
        </p:txBody>
      </p:sp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9C8DAF71-F470-1C42-A55A-F97056ECC5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8014" y="569369"/>
            <a:ext cx="3895707" cy="3284456"/>
          </a:xfrm>
          <a:prstGeom prst="rect">
            <a:avLst/>
          </a:prstGeom>
        </p:spPr>
      </p:pic>
      <p:pic>
        <p:nvPicPr>
          <p:cNvPr id="13" name="Picture 12" descr="Text&#10;&#10;Description automatically generated">
            <a:extLst>
              <a:ext uri="{FF2B5EF4-FFF2-40B4-BE49-F238E27FC236}">
                <a16:creationId xmlns:a16="http://schemas.microsoft.com/office/drawing/2014/main" id="{44B4C5AF-A8BC-F542-92B6-0A95BC5DBB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8014" y="4381550"/>
            <a:ext cx="3895707" cy="1795413"/>
          </a:xfrm>
          <a:prstGeom prst="rect">
            <a:avLst/>
          </a:prstGeom>
        </p:spPr>
      </p:pic>
      <p:sp>
        <p:nvSpPr>
          <p:cNvPr id="14" name="Down Arrow 13">
            <a:extLst>
              <a:ext uri="{FF2B5EF4-FFF2-40B4-BE49-F238E27FC236}">
                <a16:creationId xmlns:a16="http://schemas.microsoft.com/office/drawing/2014/main" id="{DB0B12CF-13F7-AE49-A106-CE8DD9823F40}"/>
              </a:ext>
            </a:extLst>
          </p:cNvPr>
          <p:cNvSpPr/>
          <p:nvPr/>
        </p:nvSpPr>
        <p:spPr>
          <a:xfrm>
            <a:off x="9143617" y="3956821"/>
            <a:ext cx="144500" cy="321733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894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B1B7A3-4205-834E-8C7D-FC7C5E964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>
            <a:normAutofit/>
          </a:bodyPr>
          <a:lstStyle/>
          <a:p>
            <a:r>
              <a:rPr lang="en-US" dirty="0" err="1">
                <a:latin typeface="Courier" pitchFamily="2" charset="0"/>
              </a:rPr>
              <a:t>lldb</a:t>
            </a:r>
            <a:r>
              <a:rPr lang="en-US" dirty="0"/>
              <a:t> vs. </a:t>
            </a:r>
            <a:r>
              <a:rPr lang="en-US" dirty="0" err="1">
                <a:latin typeface="Courier" pitchFamily="2" charset="0"/>
              </a:rPr>
              <a:t>gdb</a:t>
            </a:r>
            <a:endParaRPr lang="en-US" dirty="0">
              <a:latin typeface="Courier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E13774-92F4-1448-A8CF-941A8DA2D6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0" y="2438400"/>
            <a:ext cx="3625889" cy="3785419"/>
          </a:xfrm>
        </p:spPr>
        <p:txBody>
          <a:bodyPr>
            <a:normAutofit/>
          </a:bodyPr>
          <a:lstStyle/>
          <a:p>
            <a:r>
              <a:rPr lang="en-US" sz="2000" dirty="0" err="1">
                <a:latin typeface="Courier" pitchFamily="2" charset="0"/>
              </a:rPr>
              <a:t>gdb</a:t>
            </a:r>
            <a:r>
              <a:rPr lang="en-US" sz="2000" dirty="0"/>
              <a:t> is very similar to </a:t>
            </a:r>
            <a:r>
              <a:rPr lang="en-US" sz="2000" dirty="0" err="1">
                <a:latin typeface="Courier" pitchFamily="2" charset="0"/>
              </a:rPr>
              <a:t>lldb</a:t>
            </a:r>
            <a:endParaRPr lang="en-US" sz="2000" dirty="0">
              <a:latin typeface="Courier" pitchFamily="2" charset="0"/>
            </a:endParaRPr>
          </a:p>
          <a:p>
            <a:pPr lvl="1"/>
            <a:r>
              <a:rPr lang="en-US" sz="1800" dirty="0"/>
              <a:t>Supports the same commands, but under different invocations.</a:t>
            </a:r>
          </a:p>
          <a:p>
            <a:r>
              <a:rPr lang="en-US" sz="1800" dirty="0" err="1">
                <a:latin typeface="Courier" pitchFamily="2" charset="0"/>
              </a:rPr>
              <a:t>gdb</a:t>
            </a:r>
            <a:r>
              <a:rPr lang="en-US" sz="1800" dirty="0"/>
              <a:t>: the GNU debugger.</a:t>
            </a:r>
          </a:p>
          <a:p>
            <a:pPr lvl="1"/>
            <a:r>
              <a:rPr lang="en-US" sz="1600" dirty="0"/>
              <a:t>Portable, runs on many Unix-like systems.</a:t>
            </a:r>
          </a:p>
          <a:p>
            <a:r>
              <a:rPr lang="en-US" sz="1800" dirty="0" err="1">
                <a:latin typeface="Courier" pitchFamily="2" charset="0"/>
              </a:rPr>
              <a:t>lldb</a:t>
            </a:r>
            <a:r>
              <a:rPr lang="en-US" sz="1800" dirty="0"/>
              <a:t>: Apple’s replacement for </a:t>
            </a:r>
            <a:r>
              <a:rPr lang="en-US" sz="1800" dirty="0" err="1">
                <a:latin typeface="Courier" pitchFamily="2" charset="0"/>
              </a:rPr>
              <a:t>gdb</a:t>
            </a:r>
            <a:endParaRPr lang="en-US" sz="1800" dirty="0">
              <a:latin typeface="Courier" pitchFamily="2" charset="0"/>
            </a:endParaRPr>
          </a:p>
          <a:p>
            <a:pPr lvl="1"/>
            <a:r>
              <a:rPr lang="en-US" sz="1600" dirty="0"/>
              <a:t>Extensive flow control and data inspection compared to </a:t>
            </a:r>
            <a:r>
              <a:rPr lang="en-US" sz="1600" dirty="0" err="1">
                <a:latin typeface="Courier" pitchFamily="2" charset="0"/>
              </a:rPr>
              <a:t>gdb</a:t>
            </a:r>
            <a:r>
              <a:rPr lang="en-US" sz="1600" dirty="0"/>
              <a:t>.</a:t>
            </a:r>
          </a:p>
          <a:p>
            <a:pPr lvl="1"/>
            <a:r>
              <a:rPr lang="en-US" sz="1600" dirty="0"/>
              <a:t>More verbose commands.</a:t>
            </a:r>
          </a:p>
        </p:txBody>
      </p:sp>
      <p:sp>
        <p:nvSpPr>
          <p:cNvPr id="27" name="Rectangle 20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7F42D4-52D8-F243-8844-B75BD07ABBD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EF55562-9623-014D-917B-F7528C9A2BC3}" type="datetime3">
              <a:rPr lang="en-US" smtClean="0"/>
              <a:t>15 February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EE428C-5DE7-9A40-BAB0-C4F7F7C5D8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23688" y="6356350"/>
            <a:ext cx="4114800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>
                <a:solidFill>
                  <a:srgbClr val="303030"/>
                </a:solidFill>
              </a:rPr>
              <a:t>© 2023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0F12DA-B265-FD47-A51F-01AA2F2773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E3F7C5C-27A9-7243-BEDE-E8DF23488DD0}" type="slidenum">
              <a:rPr lang="en-US">
                <a:solidFill>
                  <a:srgbClr val="303030"/>
                </a:solidFill>
              </a:rPr>
              <a:pPr>
                <a:spcAft>
                  <a:spcPts val="600"/>
                </a:spcAft>
              </a:pPr>
              <a:t>21</a:t>
            </a:fld>
            <a:endParaRPr lang="en-US">
              <a:solidFill>
                <a:srgbClr val="303030"/>
              </a:solidFill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C7C526BD-5A71-A04F-AAA8-E8DB41AFE0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3691586"/>
              </p:ext>
            </p:extLst>
          </p:nvPr>
        </p:nvGraphicFramePr>
        <p:xfrm>
          <a:off x="5405862" y="1154710"/>
          <a:ext cx="6019332" cy="4474379"/>
        </p:xfrm>
        <a:graphic>
          <a:graphicData uri="http://schemas.openxmlformats.org/drawingml/2006/table">
            <a:tbl>
              <a:tblPr firstRow="1" bandRow="1">
                <a:noFill/>
                <a:tableStyleId>{073A0DAA-6AF3-43AB-8588-CEC1D06C72B9}</a:tableStyleId>
              </a:tblPr>
              <a:tblGrid>
                <a:gridCol w="1566438">
                  <a:extLst>
                    <a:ext uri="{9D8B030D-6E8A-4147-A177-3AD203B41FA5}">
                      <a16:colId xmlns:a16="http://schemas.microsoft.com/office/drawing/2014/main" val="1700960064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2327607371"/>
                    </a:ext>
                  </a:extLst>
                </a:gridCol>
                <a:gridCol w="2166894">
                  <a:extLst>
                    <a:ext uri="{9D8B030D-6E8A-4147-A177-3AD203B41FA5}">
                      <a16:colId xmlns:a16="http://schemas.microsoft.com/office/drawing/2014/main" val="3660152882"/>
                    </a:ext>
                  </a:extLst>
                </a:gridCol>
              </a:tblGrid>
              <a:tr h="652571"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Command</a:t>
                      </a:r>
                    </a:p>
                  </a:txBody>
                  <a:tcPr marL="254910" marR="152946" marT="152946" marB="152946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8F9A9D">
                          <a:alpha val="60000"/>
                        </a:srgb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gdb</a:t>
                      </a:r>
                      <a:endParaRPr lang="en-US" sz="2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254910" marR="152946" marT="152946" marB="152946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8F9A9D">
                          <a:alpha val="60000"/>
                        </a:srgb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lldb</a:t>
                      </a:r>
                      <a:endParaRPr lang="en-US" sz="2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254910" marR="152946" marT="152946" marB="152946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8F9A9D">
                          <a:alpha val="60000"/>
                        </a:srgb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0748295"/>
                  </a:ext>
                </a:extLst>
              </a:tr>
              <a:tr h="781725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Run program (no arguments)</a:t>
                      </a:r>
                    </a:p>
                  </a:txBody>
                  <a:tcPr marL="254910" marR="132553" marT="132553" marB="132553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(</a:t>
                      </a:r>
                      <a:r>
                        <a:rPr lang="en-US" sz="120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gdb</a:t>
                      </a:r>
                      <a:r>
                        <a:rPr lang="en-US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) run</a:t>
                      </a:r>
                    </a:p>
                    <a:p>
                      <a:r>
                        <a:rPr lang="en-US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(</a:t>
                      </a:r>
                      <a:r>
                        <a:rPr lang="en-US" sz="120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gdb</a:t>
                      </a:r>
                      <a:r>
                        <a:rPr lang="en-US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) r</a:t>
                      </a:r>
                    </a:p>
                  </a:txBody>
                  <a:tcPr marL="254910" marR="132553" marT="132553" marB="132553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(</a:t>
                      </a:r>
                      <a:r>
                        <a:rPr lang="en-US" sz="120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lldb</a:t>
                      </a:r>
                      <a:r>
                        <a:rPr lang="en-US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) run</a:t>
                      </a:r>
                    </a:p>
                    <a:p>
                      <a:r>
                        <a:rPr lang="en-US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(</a:t>
                      </a:r>
                      <a:r>
                        <a:rPr lang="en-US" sz="120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lldb</a:t>
                      </a:r>
                      <a:r>
                        <a:rPr lang="en-US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) r</a:t>
                      </a:r>
                    </a:p>
                  </a:txBody>
                  <a:tcPr marL="254910" marR="132553" marT="132553" marB="132553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7288429"/>
                  </a:ext>
                </a:extLst>
              </a:tr>
              <a:tr h="781725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Run program</a:t>
                      </a:r>
                    </a:p>
                    <a:p>
                      <a:r>
                        <a:rPr 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(with arguments)</a:t>
                      </a:r>
                    </a:p>
                  </a:txBody>
                  <a:tcPr marL="254910" marR="132553" marT="132553" marB="132553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$ </a:t>
                      </a:r>
                      <a:r>
                        <a:rPr lang="en-US" sz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gdb</a:t>
                      </a:r>
                      <a:r>
                        <a:rPr 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-- </a:t>
                      </a:r>
                      <a:r>
                        <a:rPr lang="en-US" sz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args</a:t>
                      </a:r>
                      <a:r>
                        <a:rPr 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&lt;prog&gt; arg1 arg2</a:t>
                      </a:r>
                    </a:p>
                  </a:txBody>
                  <a:tcPr marL="254910" marR="132553" marT="132553" marB="132553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$ </a:t>
                      </a:r>
                      <a:r>
                        <a:rPr lang="en-US" sz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lldb</a:t>
                      </a:r>
                      <a:r>
                        <a:rPr 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-- &lt;prog&gt; arg1 arg2</a:t>
                      </a:r>
                    </a:p>
                  </a:txBody>
                  <a:tcPr marL="254910" marR="132553" marT="132553" marB="132553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8620773"/>
                  </a:ext>
                </a:extLst>
              </a:tr>
              <a:tr h="582329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Single level step</a:t>
                      </a:r>
                    </a:p>
                  </a:txBody>
                  <a:tcPr marL="254910" marR="132553" marT="132553" marB="132553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(</a:t>
                      </a:r>
                      <a:r>
                        <a:rPr lang="en-US" sz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gdb</a:t>
                      </a:r>
                      <a:r>
                        <a:rPr 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) step</a:t>
                      </a:r>
                    </a:p>
                    <a:p>
                      <a:r>
                        <a:rPr 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(</a:t>
                      </a:r>
                      <a:r>
                        <a:rPr lang="en-US" sz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gdb</a:t>
                      </a:r>
                      <a:r>
                        <a:rPr 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) s</a:t>
                      </a:r>
                    </a:p>
                  </a:txBody>
                  <a:tcPr marL="254910" marR="132553" marT="132553" marB="132553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(</a:t>
                      </a:r>
                      <a:r>
                        <a:rPr lang="en-US" sz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lldb</a:t>
                      </a:r>
                      <a:r>
                        <a:rPr 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) step</a:t>
                      </a:r>
                    </a:p>
                    <a:p>
                      <a:r>
                        <a:rPr 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(</a:t>
                      </a:r>
                      <a:r>
                        <a:rPr lang="en-US" sz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lldb</a:t>
                      </a:r>
                      <a:r>
                        <a:rPr 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) s</a:t>
                      </a:r>
                    </a:p>
                  </a:txBody>
                  <a:tcPr marL="254910" marR="132553" marT="132553" marB="132553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7227465"/>
                  </a:ext>
                </a:extLst>
              </a:tr>
              <a:tr h="582329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Set a breakpoint in </a:t>
                      </a:r>
                      <a:r>
                        <a:rPr lang="en-US" sz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hello.c</a:t>
                      </a:r>
                      <a:r>
                        <a:rPr 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at line 5.</a:t>
                      </a:r>
                    </a:p>
                  </a:txBody>
                  <a:tcPr marL="254910" marR="132553" marT="132553" marB="132553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(</a:t>
                      </a:r>
                      <a:r>
                        <a:rPr lang="en-US" sz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gdb</a:t>
                      </a:r>
                      <a:r>
                        <a:rPr 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) break hello.c:5</a:t>
                      </a:r>
                    </a:p>
                  </a:txBody>
                  <a:tcPr marL="254910" marR="132553" marT="132553" marB="132553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(</a:t>
                      </a:r>
                      <a:r>
                        <a:rPr lang="en-US" sz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lldb</a:t>
                      </a:r>
                      <a:r>
                        <a:rPr 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) breakpoint set --file </a:t>
                      </a:r>
                      <a:r>
                        <a:rPr lang="en-US" sz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hello.c</a:t>
                      </a:r>
                      <a:r>
                        <a:rPr 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--line 5</a:t>
                      </a:r>
                    </a:p>
                  </a:txBody>
                  <a:tcPr marL="254910" marR="132553" marT="132553" marB="132553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7272648"/>
                  </a:ext>
                </a:extLst>
              </a:tr>
              <a:tr h="582329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Show arguments and local variables in the current frame.</a:t>
                      </a:r>
                    </a:p>
                  </a:txBody>
                  <a:tcPr marL="254910" marR="132553" marT="132553" marB="132553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(</a:t>
                      </a:r>
                      <a:r>
                        <a:rPr lang="en-US" sz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gdb</a:t>
                      </a:r>
                      <a:r>
                        <a:rPr 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) info </a:t>
                      </a:r>
                      <a:r>
                        <a:rPr lang="en-US" sz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args</a:t>
                      </a:r>
                      <a:endParaRPr 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r>
                        <a:rPr 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(</a:t>
                      </a:r>
                      <a:r>
                        <a:rPr lang="en-US" sz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gdb</a:t>
                      </a:r>
                      <a:r>
                        <a:rPr 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) info locals</a:t>
                      </a:r>
                    </a:p>
                  </a:txBody>
                  <a:tcPr marL="254910" marR="132553" marT="132553" marB="132553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(</a:t>
                      </a:r>
                      <a:r>
                        <a:rPr lang="en-US" sz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lldb</a:t>
                      </a:r>
                      <a:r>
                        <a:rPr 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) frame variable</a:t>
                      </a:r>
                    </a:p>
                  </a:txBody>
                  <a:tcPr marL="254910" marR="132553" marT="132553" marB="132553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17834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439478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CB8F8-CE83-8E41-BD4E-16463D70E3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9" y="365760"/>
            <a:ext cx="9912072" cy="1188404"/>
          </a:xfrm>
        </p:spPr>
        <p:txBody>
          <a:bodyPr>
            <a:normAutofit/>
          </a:bodyPr>
          <a:lstStyle/>
          <a:p>
            <a:r>
              <a:rPr lang="en-US" dirty="0" err="1">
                <a:latin typeface="Courier" pitchFamily="2" charset="0"/>
              </a:rPr>
              <a:t>gprof</a:t>
            </a:r>
            <a:endParaRPr lang="en-US" dirty="0">
              <a:latin typeface="Courier" pitchFamily="2" charset="0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F0BC1D9E-4401-4EC0-88FD-ED103CB570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00670" y="2"/>
            <a:ext cx="1191330" cy="1511301"/>
          </a:xfrm>
          <a:custGeom>
            <a:avLst/>
            <a:gdLst>
              <a:gd name="connsiteX0" fmla="*/ 697617 w 1191330"/>
              <a:gd name="connsiteY0" fmla="*/ 0 h 1511301"/>
              <a:gd name="connsiteX1" fmla="*/ 1191330 w 1191330"/>
              <a:gd name="connsiteY1" fmla="*/ 0 h 1511301"/>
              <a:gd name="connsiteX2" fmla="*/ 1191330 w 1191330"/>
              <a:gd name="connsiteY2" fmla="*/ 1511301 h 1511301"/>
              <a:gd name="connsiteX3" fmla="*/ 0 w 1191330"/>
              <a:gd name="connsiteY3" fmla="*/ 1511301 h 1511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91330" h="1511301">
                <a:moveTo>
                  <a:pt x="697617" y="0"/>
                </a:moveTo>
                <a:lnTo>
                  <a:pt x="1191330" y="0"/>
                </a:lnTo>
                <a:lnTo>
                  <a:pt x="1191330" y="1511301"/>
                </a:lnTo>
                <a:lnTo>
                  <a:pt x="0" y="1511301"/>
                </a:lnTo>
                <a:close/>
              </a:path>
            </a:pathLst>
          </a:custGeom>
          <a:solidFill>
            <a:schemeClr val="accent2">
              <a:lumMod val="100000"/>
              <a:lumOff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6200B311-3585-4069-AAC6-CD443FA5B8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23986" y="1690688"/>
            <a:ext cx="3668014" cy="5167312"/>
          </a:xfrm>
          <a:custGeom>
            <a:avLst/>
            <a:gdLst>
              <a:gd name="connsiteX0" fmla="*/ 2391664 w 3668014"/>
              <a:gd name="connsiteY0" fmla="*/ 0 h 5167312"/>
              <a:gd name="connsiteX1" fmla="*/ 3668014 w 3668014"/>
              <a:gd name="connsiteY1" fmla="*/ 0 h 5167312"/>
              <a:gd name="connsiteX2" fmla="*/ 3668014 w 3668014"/>
              <a:gd name="connsiteY2" fmla="*/ 5167312 h 5167312"/>
              <a:gd name="connsiteX3" fmla="*/ 0 w 3668014"/>
              <a:gd name="connsiteY3" fmla="*/ 5167312 h 5167312"/>
              <a:gd name="connsiteX4" fmla="*/ 2393879 w 3668014"/>
              <a:gd name="connsiteY4" fmla="*/ 952 h 5167312"/>
              <a:gd name="connsiteX5" fmla="*/ 2391664 w 3668014"/>
              <a:gd name="connsiteY5" fmla="*/ 952 h 5167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68014" h="5167312">
                <a:moveTo>
                  <a:pt x="2391664" y="0"/>
                </a:moveTo>
                <a:lnTo>
                  <a:pt x="3668014" y="0"/>
                </a:lnTo>
                <a:lnTo>
                  <a:pt x="3668014" y="5167312"/>
                </a:lnTo>
                <a:lnTo>
                  <a:pt x="0" y="5167312"/>
                </a:lnTo>
                <a:lnTo>
                  <a:pt x="2393879" y="952"/>
                </a:lnTo>
                <a:lnTo>
                  <a:pt x="2391664" y="952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B0AAF7C9-094E-400C-A428-F6C2262F6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0688"/>
            <a:ext cx="10753320" cy="5167312"/>
          </a:xfrm>
          <a:custGeom>
            <a:avLst/>
            <a:gdLst>
              <a:gd name="connsiteX0" fmla="*/ 0 w 10753320"/>
              <a:gd name="connsiteY0" fmla="*/ 0 h 5167312"/>
              <a:gd name="connsiteX1" fmla="*/ 9680943 w 10753320"/>
              <a:gd name="connsiteY1" fmla="*/ 0 h 5167312"/>
              <a:gd name="connsiteX2" fmla="*/ 9680223 w 10753320"/>
              <a:gd name="connsiteY2" fmla="*/ 952 h 5167312"/>
              <a:gd name="connsiteX3" fmla="*/ 10753320 w 10753320"/>
              <a:gd name="connsiteY3" fmla="*/ 952 h 5167312"/>
              <a:gd name="connsiteX4" fmla="*/ 8359441 w 10753320"/>
              <a:gd name="connsiteY4" fmla="*/ 5167312 h 5167312"/>
              <a:gd name="connsiteX5" fmla="*/ 4821866 w 10753320"/>
              <a:gd name="connsiteY5" fmla="*/ 5167312 h 5167312"/>
              <a:gd name="connsiteX6" fmla="*/ 4821866 w 10753320"/>
              <a:gd name="connsiteY6" fmla="*/ 5166360 h 5167312"/>
              <a:gd name="connsiteX7" fmla="*/ 0 w 10753320"/>
              <a:gd name="connsiteY7" fmla="*/ 5166360 h 5167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753320" h="5167312">
                <a:moveTo>
                  <a:pt x="0" y="0"/>
                </a:moveTo>
                <a:lnTo>
                  <a:pt x="9680943" y="0"/>
                </a:lnTo>
                <a:lnTo>
                  <a:pt x="9680223" y="952"/>
                </a:lnTo>
                <a:lnTo>
                  <a:pt x="10753320" y="952"/>
                </a:lnTo>
                <a:lnTo>
                  <a:pt x="8359441" y="5167312"/>
                </a:lnTo>
                <a:lnTo>
                  <a:pt x="4821866" y="5167312"/>
                </a:lnTo>
                <a:lnTo>
                  <a:pt x="4821866" y="5166360"/>
                </a:lnTo>
                <a:lnTo>
                  <a:pt x="0" y="5166360"/>
                </a:lnTo>
                <a:close/>
              </a:path>
            </a:pathLst>
          </a:cu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AF6588-4019-0346-9AAF-CD189778E9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2174358"/>
            <a:ext cx="7731642" cy="4045467"/>
          </a:xfrm>
        </p:spPr>
        <p:txBody>
          <a:bodyPr anchor="t">
            <a:normAutofit/>
          </a:bodyPr>
          <a:lstStyle/>
          <a:p>
            <a:pPr indent="-227520">
              <a:spcBef>
                <a:spcPts val="1001"/>
              </a:spcBef>
              <a:buClr>
                <a:schemeClr val="bg1"/>
              </a:buClr>
              <a:buFont typeface="Arial"/>
              <a:buChar char="•"/>
            </a:pPr>
            <a:r>
              <a:rPr lang="en-US" sz="2400" spc="-1" dirty="0">
                <a:solidFill>
                  <a:schemeClr val="bg1"/>
                </a:solidFill>
                <a:ea typeface="DejaVu Sans"/>
              </a:rPr>
              <a:t>Gathers timing information and statistics about your program.</a:t>
            </a:r>
            <a:endParaRPr lang="en-US" sz="2400" spc="-1" dirty="0">
              <a:solidFill>
                <a:schemeClr val="bg1"/>
              </a:solidFill>
            </a:endParaRPr>
          </a:p>
          <a:p>
            <a:pPr indent="-227520">
              <a:spcBef>
                <a:spcPts val="1001"/>
              </a:spcBef>
              <a:buClr>
                <a:schemeClr val="bg1"/>
              </a:buClr>
              <a:buFont typeface="Arial"/>
              <a:buChar char="•"/>
            </a:pPr>
            <a:r>
              <a:rPr lang="en-US" sz="2400" spc="-1" dirty="0">
                <a:solidFill>
                  <a:schemeClr val="bg1"/>
                </a:solidFill>
                <a:ea typeface="DejaVu Sans"/>
              </a:rPr>
              <a:t>Used to profile program performance and identify bottlenecks.</a:t>
            </a:r>
            <a:endParaRPr lang="en-US" sz="2400" spc="-1" dirty="0">
              <a:solidFill>
                <a:schemeClr val="bg1"/>
              </a:solidFill>
            </a:endParaRPr>
          </a:p>
          <a:p>
            <a:pPr indent="-227520">
              <a:spcBef>
                <a:spcPts val="1001"/>
              </a:spcBef>
              <a:buClr>
                <a:schemeClr val="bg1"/>
              </a:buClr>
              <a:buFont typeface="Arial"/>
              <a:buChar char="•"/>
            </a:pPr>
            <a:r>
              <a:rPr lang="en-US" sz="2400" spc="-1" dirty="0">
                <a:solidFill>
                  <a:schemeClr val="bg1"/>
                </a:solidFill>
                <a:ea typeface="DejaVu Sans"/>
              </a:rPr>
              <a:t>Requires your program to be linked with the </a:t>
            </a:r>
            <a:r>
              <a:rPr lang="en-US" sz="2400" spc="-1" dirty="0">
                <a:solidFill>
                  <a:schemeClr val="bg1"/>
                </a:solidFill>
                <a:latin typeface="Courier" pitchFamily="2" charset="0"/>
                <a:ea typeface="DejaVu Sans"/>
              </a:rPr>
              <a:t>-</a:t>
            </a:r>
            <a:r>
              <a:rPr lang="en-US" sz="2400" spc="-1" dirty="0" err="1">
                <a:solidFill>
                  <a:schemeClr val="bg1"/>
                </a:solidFill>
                <a:latin typeface="Courier" pitchFamily="2" charset="0"/>
                <a:ea typeface="DejaVu Sans"/>
              </a:rPr>
              <a:t>pg</a:t>
            </a:r>
            <a:r>
              <a:rPr lang="en-US" sz="2400" spc="-1" dirty="0">
                <a:solidFill>
                  <a:schemeClr val="bg1"/>
                </a:solidFill>
                <a:ea typeface="DejaVu Sans"/>
              </a:rPr>
              <a:t> linker flag.</a:t>
            </a:r>
          </a:p>
          <a:p>
            <a:pPr lvl="1" indent="-227520">
              <a:spcBef>
                <a:spcPts val="1001"/>
              </a:spcBef>
              <a:buClr>
                <a:schemeClr val="bg1"/>
              </a:buClr>
              <a:buFont typeface="Arial"/>
              <a:buChar char="•"/>
            </a:pPr>
            <a:r>
              <a:rPr lang="en-US" sz="2000" spc="-1" dirty="0">
                <a:solidFill>
                  <a:schemeClr val="bg1"/>
                </a:solidFill>
              </a:rPr>
              <a:t>Also requires that each </a:t>
            </a:r>
            <a:r>
              <a:rPr lang="en-US" sz="2000" b="1" spc="-1" dirty="0">
                <a:solidFill>
                  <a:schemeClr val="bg1"/>
                </a:solidFill>
              </a:rPr>
              <a:t>C</a:t>
            </a:r>
            <a:r>
              <a:rPr lang="en-US" sz="2000" spc="-1" dirty="0">
                <a:solidFill>
                  <a:schemeClr val="bg1"/>
                </a:solidFill>
              </a:rPr>
              <a:t>-file is compiled with the </a:t>
            </a:r>
            <a:r>
              <a:rPr lang="en-US" sz="2000" spc="-1" dirty="0">
                <a:solidFill>
                  <a:schemeClr val="bg1"/>
                </a:solidFill>
                <a:latin typeface="Courier" pitchFamily="2" charset="0"/>
              </a:rPr>
              <a:t>-</a:t>
            </a:r>
            <a:r>
              <a:rPr lang="en-US" sz="2000" spc="-1" dirty="0" err="1">
                <a:solidFill>
                  <a:schemeClr val="bg1"/>
                </a:solidFill>
                <a:latin typeface="Courier" pitchFamily="2" charset="0"/>
              </a:rPr>
              <a:t>pg</a:t>
            </a:r>
            <a:r>
              <a:rPr lang="en-US" sz="2000" spc="-1" dirty="0">
                <a:solidFill>
                  <a:schemeClr val="bg1"/>
                </a:solidFill>
              </a:rPr>
              <a:t> flag as well.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F7EA79-8A00-FE43-BA8A-612DE9668D1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508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56B653D2-767C-C64A-9FE5-4863CECCC28F}" type="datetime3">
              <a:rPr lang="en-US" smtClean="0">
                <a:solidFill>
                  <a:srgbClr val="FFFFFF">
                    <a:alpha val="80000"/>
                  </a:srgbClr>
                </a:solidFill>
              </a:rPr>
              <a:t>15 February 2023</a:t>
            </a:fld>
            <a:endParaRPr lang="en-US" dirty="0">
              <a:solidFill>
                <a:srgbClr val="FFFFFF">
                  <a:alpha val="80000"/>
                </a:srgb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66F85F-87F3-5942-88DD-744044B2EE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r>
              <a:rPr lang="en-US">
                <a:solidFill>
                  <a:srgbClr val="FFFFFF">
                    <a:alpha val="80000"/>
                  </a:srgbClr>
                </a:solidFill>
              </a:rPr>
              <a:t>© 2023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F5AF2-73DB-CF47-9F83-EAD0540DF1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72538" y="6356350"/>
            <a:ext cx="2481262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E3F7C5C-27A9-7243-BEDE-E8DF23488DD0}" type="slidenum">
              <a:rPr lang="en-US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22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46372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FB222-FEC5-7B4E-A529-775AF16A5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Profiling with </a:t>
            </a:r>
            <a:r>
              <a:rPr lang="en-US" dirty="0" err="1">
                <a:latin typeface="Courier" pitchFamily="2" charset="0"/>
              </a:rPr>
              <a:t>gprof</a:t>
            </a:r>
            <a:endParaRPr lang="en-US" dirty="0">
              <a:latin typeface="Courier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63127E-442D-7542-B14B-8E7917C522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r>
              <a:rPr lang="en-US" dirty="0"/>
              <a:t>Run the program by itself first.</a:t>
            </a:r>
          </a:p>
          <a:p>
            <a:pPr lvl="1"/>
            <a:r>
              <a:rPr lang="en-US" dirty="0"/>
              <a:t>We’ll profile a program that runs Heapsort on 1,000,000 elements.</a:t>
            </a:r>
          </a:p>
          <a:p>
            <a:pPr lvl="1"/>
            <a:r>
              <a:rPr lang="en-US" dirty="0"/>
              <a:t>This will create a file named </a:t>
            </a:r>
            <a:r>
              <a:rPr lang="en-US" dirty="0" err="1">
                <a:latin typeface="Courier" pitchFamily="2" charset="0"/>
              </a:rPr>
              <a:t>gmon.out</a:t>
            </a:r>
            <a:r>
              <a:rPr lang="en-US" dirty="0"/>
              <a:t>.</a:t>
            </a:r>
          </a:p>
          <a:p>
            <a:pPr lvl="2"/>
            <a:r>
              <a:rPr lang="en-US" dirty="0"/>
              <a:t>Contains information regarding the program execution that </a:t>
            </a:r>
            <a:r>
              <a:rPr lang="en-US" dirty="0" err="1">
                <a:latin typeface="Courier" pitchFamily="2" charset="0"/>
              </a:rPr>
              <a:t>gprof</a:t>
            </a:r>
            <a:r>
              <a:rPr lang="en-US" dirty="0"/>
              <a:t> will interpret.</a:t>
            </a:r>
          </a:p>
          <a:p>
            <a:pPr lvl="1"/>
            <a:r>
              <a:rPr lang="en-US" dirty="0"/>
              <a:t>Any command-line arguments that your program takes in are supplied during this step.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0FEBE2-36D4-1D43-8575-A74A4E1B53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788E1-9498-424E-B0D6-EC54E449EACF}" type="datetime3">
              <a:rPr lang="en-US" smtClean="0"/>
              <a:t>15 February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BDC44B-8326-9045-ACC4-9F5463DAFB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F06C66-A212-354D-AB1A-8ED34F9A8A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F7C5C-27A9-7243-BEDE-E8DF23488DD0}" type="slidenum">
              <a:rPr lang="en-US" smtClean="0"/>
              <a:t>23</a:t>
            </a:fld>
            <a:endParaRPr lang="en-US"/>
          </a:p>
        </p:txBody>
      </p:sp>
      <p:pic>
        <p:nvPicPr>
          <p:cNvPr id="16" name="Picture 15" descr="Text&#10;&#10;Description automatically generated">
            <a:extLst>
              <a:ext uri="{FF2B5EF4-FFF2-40B4-BE49-F238E27FC236}">
                <a16:creationId xmlns:a16="http://schemas.microsoft.com/office/drawing/2014/main" id="{EFB21DBA-8457-2643-90D8-ABBB34712D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1734" y="491249"/>
            <a:ext cx="3442066" cy="4629916"/>
          </a:xfrm>
          <a:prstGeom prst="rect">
            <a:avLst/>
          </a:prstGeom>
        </p:spPr>
      </p:pic>
      <p:pic>
        <p:nvPicPr>
          <p:cNvPr id="20" name="Picture 19" descr="A picture containing text&#10;&#10;Description automatically generated">
            <a:extLst>
              <a:ext uri="{FF2B5EF4-FFF2-40B4-BE49-F238E27FC236}">
                <a16:creationId xmlns:a16="http://schemas.microsoft.com/office/drawing/2014/main" id="{4E76C962-A77D-1149-83A0-75BEC9ABDB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1733" y="5645258"/>
            <a:ext cx="3442067" cy="429092"/>
          </a:xfrm>
          <a:prstGeom prst="rect">
            <a:avLst/>
          </a:prstGeom>
        </p:spPr>
      </p:pic>
      <p:sp>
        <p:nvSpPr>
          <p:cNvPr id="21" name="Down Arrow 20">
            <a:extLst>
              <a:ext uri="{FF2B5EF4-FFF2-40B4-BE49-F238E27FC236}">
                <a16:creationId xmlns:a16="http://schemas.microsoft.com/office/drawing/2014/main" id="{BC35419F-6CCF-764B-9E88-AC645FB5FFAE}"/>
              </a:ext>
            </a:extLst>
          </p:cNvPr>
          <p:cNvSpPr/>
          <p:nvPr/>
        </p:nvSpPr>
        <p:spPr>
          <a:xfrm>
            <a:off x="9560516" y="5222345"/>
            <a:ext cx="144500" cy="321733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3258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FB222-FEC5-7B4E-A529-775AF16A57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4944152" cy="1622321"/>
          </a:xfrm>
        </p:spPr>
        <p:txBody>
          <a:bodyPr>
            <a:normAutofit/>
          </a:bodyPr>
          <a:lstStyle/>
          <a:p>
            <a:r>
              <a:rPr lang="en-US" dirty="0"/>
              <a:t>Profiling with </a:t>
            </a:r>
            <a:r>
              <a:rPr lang="en-US" dirty="0" err="1">
                <a:latin typeface="Courier" pitchFamily="2" charset="0"/>
              </a:rPr>
              <a:t>gprof</a:t>
            </a:r>
            <a:endParaRPr lang="en-US" dirty="0">
              <a:latin typeface="Courier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63127E-442D-7542-B14B-8E7917C522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0" y="2438400"/>
            <a:ext cx="4944151" cy="3785419"/>
          </a:xfrm>
        </p:spPr>
        <p:txBody>
          <a:bodyPr>
            <a:normAutofit fontScale="92500" lnSpcReduction="20000"/>
          </a:bodyPr>
          <a:lstStyle/>
          <a:p>
            <a:r>
              <a:rPr lang="en-US" sz="2400" dirty="0"/>
              <a:t>Now, run </a:t>
            </a:r>
            <a:r>
              <a:rPr lang="en-US" sz="2400" dirty="0" err="1"/>
              <a:t>gprof</a:t>
            </a:r>
            <a:r>
              <a:rPr lang="en-US" sz="2400" dirty="0"/>
              <a:t> with the program.</a:t>
            </a:r>
          </a:p>
          <a:p>
            <a:pPr lvl="1"/>
            <a:r>
              <a:rPr lang="en-US" dirty="0">
                <a:latin typeface="Courier" pitchFamily="2" charset="0"/>
              </a:rPr>
              <a:t>$ </a:t>
            </a:r>
            <a:r>
              <a:rPr lang="en-US" dirty="0" err="1">
                <a:latin typeface="Courier" pitchFamily="2" charset="0"/>
              </a:rPr>
              <a:t>gprof</a:t>
            </a:r>
            <a:r>
              <a:rPr lang="en-US" dirty="0">
                <a:latin typeface="Courier" pitchFamily="2" charset="0"/>
              </a:rPr>
              <a:t> &lt;program&gt;</a:t>
            </a:r>
          </a:p>
          <a:p>
            <a:r>
              <a:rPr lang="en-US" sz="2400" dirty="0"/>
              <a:t>No need for command-line arguments here for </a:t>
            </a:r>
            <a:r>
              <a:rPr lang="en-US" sz="2400"/>
              <a:t>the program.</a:t>
            </a:r>
            <a:endParaRPr lang="en-US" sz="2400" dirty="0"/>
          </a:p>
          <a:p>
            <a:pPr lvl="1"/>
            <a:r>
              <a:rPr lang="en-US" sz="2000" dirty="0" err="1">
                <a:latin typeface="Courier" pitchFamily="2" charset="0"/>
              </a:rPr>
              <a:t>gprof</a:t>
            </a:r>
            <a:r>
              <a:rPr lang="en-US" sz="2000" dirty="0"/>
              <a:t> just needs to load the symbols from the program.</a:t>
            </a:r>
          </a:p>
          <a:p>
            <a:r>
              <a:rPr lang="en-US" sz="2400" dirty="0" err="1">
                <a:latin typeface="Courier" pitchFamily="2" charset="0"/>
              </a:rPr>
              <a:t>gprof</a:t>
            </a:r>
            <a:r>
              <a:rPr lang="en-US" sz="2400" dirty="0"/>
              <a:t> will print the flat profile of the program execution that we invoked earlier.</a:t>
            </a:r>
          </a:p>
          <a:p>
            <a:pPr lvl="1"/>
            <a:r>
              <a:rPr lang="en-US" sz="2000" dirty="0"/>
              <a:t>We spend a large portion of time finding the maximum child.</a:t>
            </a:r>
          </a:p>
          <a:p>
            <a:pPr lvl="1"/>
            <a:r>
              <a:rPr lang="en-US" sz="2000" dirty="0"/>
              <a:t>We also spend a fair bit of time fixing the heap.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6F7435D-E3DB-47B1-BA61-B00ACC83A9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2950" y="0"/>
            <a:ext cx="6099050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9">
            <a:extLst>
              <a:ext uri="{FF2B5EF4-FFF2-40B4-BE49-F238E27FC236}">
                <a16:creationId xmlns:a16="http://schemas.microsoft.com/office/drawing/2014/main" id="{F263A0B5-F8C4-4116-809F-78A768EA79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77582" y="557784"/>
            <a:ext cx="5130204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Text&#10;&#10;Description automatically generated">
            <a:extLst>
              <a:ext uri="{FF2B5EF4-FFF2-40B4-BE49-F238E27FC236}">
                <a16:creationId xmlns:a16="http://schemas.microsoft.com/office/drawing/2014/main" id="{D4A7353A-81CC-1546-80CB-2C25E556A8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553" y="833418"/>
            <a:ext cx="3501843" cy="5187917"/>
          </a:xfrm>
          <a:prstGeom prst="rect">
            <a:avLst/>
          </a:prstGeom>
          <a:effectLst/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0FEBE2-36D4-1D43-8575-A74A4E1B534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8D29337-D48D-D643-B59F-AFC5760CAAA1}" type="datetime3">
              <a:rPr lang="en-US" smtClean="0"/>
              <a:t>15 February 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BDC44B-8326-9045-ACC4-9F5463DAFB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553200" y="6356350"/>
            <a:ext cx="3534076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>
                <a:solidFill>
                  <a:srgbClr val="404040"/>
                </a:solidFill>
              </a:rPr>
              <a:t>© 2023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F06C66-A212-354D-AB1A-8ED34F9A8A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6782" y="6356350"/>
            <a:ext cx="997017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E3F7C5C-27A9-7243-BEDE-E8DF23488DD0}" type="slidenum">
              <a:rPr lang="en-US">
                <a:solidFill>
                  <a:srgbClr val="404040"/>
                </a:solidFill>
              </a:rPr>
              <a:pPr>
                <a:spcAft>
                  <a:spcPts val="600"/>
                </a:spcAft>
              </a:pPr>
              <a:t>24</a:t>
            </a:fld>
            <a:endParaRPr lang="en-US">
              <a:solidFill>
                <a:srgbClr val="4040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25453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FB222-FEC5-7B4E-A529-775AF16A57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4944152" cy="1622321"/>
          </a:xfrm>
        </p:spPr>
        <p:txBody>
          <a:bodyPr>
            <a:normAutofit/>
          </a:bodyPr>
          <a:lstStyle/>
          <a:p>
            <a:r>
              <a:rPr lang="en-US" dirty="0"/>
              <a:t>Profiling with </a:t>
            </a:r>
            <a:r>
              <a:rPr lang="en-US" dirty="0" err="1">
                <a:latin typeface="Courier" pitchFamily="2" charset="0"/>
              </a:rPr>
              <a:t>gprof</a:t>
            </a:r>
            <a:endParaRPr lang="en-US" dirty="0">
              <a:latin typeface="Courier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63127E-442D-7542-B14B-8E7917C522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0" y="2438400"/>
            <a:ext cx="4944151" cy="3785419"/>
          </a:xfrm>
        </p:spPr>
        <p:txBody>
          <a:bodyPr>
            <a:normAutofit/>
          </a:bodyPr>
          <a:lstStyle/>
          <a:p>
            <a:r>
              <a:rPr lang="en-US" sz="2400" dirty="0"/>
              <a:t>Now, run </a:t>
            </a:r>
            <a:r>
              <a:rPr lang="en-US" sz="2400" dirty="0" err="1"/>
              <a:t>gprof</a:t>
            </a:r>
            <a:r>
              <a:rPr lang="en-US" sz="2400" dirty="0"/>
              <a:t> with the program.</a:t>
            </a:r>
          </a:p>
          <a:p>
            <a:pPr lvl="1"/>
            <a:r>
              <a:rPr lang="en-US" dirty="0">
                <a:latin typeface="Courier" pitchFamily="2" charset="0"/>
              </a:rPr>
              <a:t>$ </a:t>
            </a:r>
            <a:r>
              <a:rPr lang="en-US" dirty="0" err="1">
                <a:latin typeface="Courier" pitchFamily="2" charset="0"/>
              </a:rPr>
              <a:t>gprof</a:t>
            </a:r>
            <a:r>
              <a:rPr lang="en-US" dirty="0">
                <a:latin typeface="Courier" pitchFamily="2" charset="0"/>
              </a:rPr>
              <a:t> &lt;program&gt;</a:t>
            </a:r>
          </a:p>
          <a:p>
            <a:r>
              <a:rPr lang="en-US" sz="2400" dirty="0" err="1">
                <a:latin typeface="Courier" pitchFamily="2" charset="0"/>
              </a:rPr>
              <a:t>gprof</a:t>
            </a:r>
            <a:r>
              <a:rPr lang="en-US" sz="2400" dirty="0"/>
              <a:t> will also print out the call graph of the program execution.</a:t>
            </a:r>
          </a:p>
          <a:p>
            <a:pPr lvl="1"/>
            <a:r>
              <a:rPr lang="en-US" sz="2000" dirty="0"/>
              <a:t>It describes the relationship between function calls and the function callers.</a:t>
            </a:r>
            <a:endParaRPr lang="en-US" sz="16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6F7435D-E3DB-47B1-BA61-B00ACC83A9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2950" y="0"/>
            <a:ext cx="6099050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ounded Rectangle 9">
            <a:extLst>
              <a:ext uri="{FF2B5EF4-FFF2-40B4-BE49-F238E27FC236}">
                <a16:creationId xmlns:a16="http://schemas.microsoft.com/office/drawing/2014/main" id="{F263A0B5-F8C4-4116-809F-78A768EA79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77582" y="557784"/>
            <a:ext cx="5130204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Table&#10;&#10;Description automatically generated">
            <a:extLst>
              <a:ext uri="{FF2B5EF4-FFF2-40B4-BE49-F238E27FC236}">
                <a16:creationId xmlns:a16="http://schemas.microsoft.com/office/drawing/2014/main" id="{8F2ACB89-4CE5-3A46-A387-F557679CE2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3549" y="833418"/>
            <a:ext cx="4357850" cy="5187917"/>
          </a:xfrm>
          <a:prstGeom prst="rect">
            <a:avLst/>
          </a:prstGeom>
          <a:effectLst/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0FEBE2-36D4-1D43-8575-A74A4E1B534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C26C5430-9732-3E4C-AC58-E2CEB8E16F2C}" type="datetime3">
              <a:rPr lang="en-US" smtClean="0"/>
              <a:t>15 February 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BDC44B-8326-9045-ACC4-9F5463DAFB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553200" y="6356350"/>
            <a:ext cx="3534076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>
                <a:solidFill>
                  <a:srgbClr val="404040"/>
                </a:solidFill>
              </a:rPr>
              <a:t>© 2023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F06C66-A212-354D-AB1A-8ED34F9A8A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6782" y="6356350"/>
            <a:ext cx="997017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E3F7C5C-27A9-7243-BEDE-E8DF23488DD0}" type="slidenum">
              <a:rPr lang="en-US">
                <a:solidFill>
                  <a:srgbClr val="404040"/>
                </a:solidFill>
              </a:rPr>
              <a:pPr>
                <a:spcAft>
                  <a:spcPts val="600"/>
                </a:spcAft>
              </a:pPr>
              <a:t>25</a:t>
            </a:fld>
            <a:endParaRPr lang="en-US">
              <a:solidFill>
                <a:srgbClr val="4040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13237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676C68D-8184-9742-822A-4F707F4032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9" y="365760"/>
            <a:ext cx="9912072" cy="118840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Summary</a:t>
            </a:r>
          </a:p>
        </p:txBody>
      </p: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F0BC1D9E-4401-4EC0-88FD-ED103CB570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00670" y="2"/>
            <a:ext cx="1191330" cy="1511301"/>
          </a:xfrm>
          <a:custGeom>
            <a:avLst/>
            <a:gdLst>
              <a:gd name="connsiteX0" fmla="*/ 697617 w 1191330"/>
              <a:gd name="connsiteY0" fmla="*/ 0 h 1511301"/>
              <a:gd name="connsiteX1" fmla="*/ 1191330 w 1191330"/>
              <a:gd name="connsiteY1" fmla="*/ 0 h 1511301"/>
              <a:gd name="connsiteX2" fmla="*/ 1191330 w 1191330"/>
              <a:gd name="connsiteY2" fmla="*/ 1511301 h 1511301"/>
              <a:gd name="connsiteX3" fmla="*/ 0 w 1191330"/>
              <a:gd name="connsiteY3" fmla="*/ 1511301 h 1511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91330" h="1511301">
                <a:moveTo>
                  <a:pt x="697617" y="0"/>
                </a:moveTo>
                <a:lnTo>
                  <a:pt x="1191330" y="0"/>
                </a:lnTo>
                <a:lnTo>
                  <a:pt x="1191330" y="1511301"/>
                </a:lnTo>
                <a:lnTo>
                  <a:pt x="0" y="151130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6200B311-3585-4069-AAC6-CD443FA5B8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23986" y="1690688"/>
            <a:ext cx="3668014" cy="5167312"/>
          </a:xfrm>
          <a:custGeom>
            <a:avLst/>
            <a:gdLst>
              <a:gd name="connsiteX0" fmla="*/ 2391664 w 3668014"/>
              <a:gd name="connsiteY0" fmla="*/ 0 h 5167312"/>
              <a:gd name="connsiteX1" fmla="*/ 3668014 w 3668014"/>
              <a:gd name="connsiteY1" fmla="*/ 0 h 5167312"/>
              <a:gd name="connsiteX2" fmla="*/ 3668014 w 3668014"/>
              <a:gd name="connsiteY2" fmla="*/ 5167312 h 5167312"/>
              <a:gd name="connsiteX3" fmla="*/ 0 w 3668014"/>
              <a:gd name="connsiteY3" fmla="*/ 5167312 h 5167312"/>
              <a:gd name="connsiteX4" fmla="*/ 2393879 w 3668014"/>
              <a:gd name="connsiteY4" fmla="*/ 952 h 5167312"/>
              <a:gd name="connsiteX5" fmla="*/ 2391664 w 3668014"/>
              <a:gd name="connsiteY5" fmla="*/ 952 h 5167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68014" h="5167312">
                <a:moveTo>
                  <a:pt x="2391664" y="0"/>
                </a:moveTo>
                <a:lnTo>
                  <a:pt x="3668014" y="0"/>
                </a:lnTo>
                <a:lnTo>
                  <a:pt x="3668014" y="5167312"/>
                </a:lnTo>
                <a:lnTo>
                  <a:pt x="0" y="5167312"/>
                </a:lnTo>
                <a:lnTo>
                  <a:pt x="2393879" y="952"/>
                </a:lnTo>
                <a:lnTo>
                  <a:pt x="2391664" y="952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B0AAF7C9-094E-400C-A428-F6C2262F6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0688"/>
            <a:ext cx="10753320" cy="5167312"/>
          </a:xfrm>
          <a:custGeom>
            <a:avLst/>
            <a:gdLst>
              <a:gd name="connsiteX0" fmla="*/ 0 w 10753320"/>
              <a:gd name="connsiteY0" fmla="*/ 0 h 5167312"/>
              <a:gd name="connsiteX1" fmla="*/ 9680943 w 10753320"/>
              <a:gd name="connsiteY1" fmla="*/ 0 h 5167312"/>
              <a:gd name="connsiteX2" fmla="*/ 9680223 w 10753320"/>
              <a:gd name="connsiteY2" fmla="*/ 952 h 5167312"/>
              <a:gd name="connsiteX3" fmla="*/ 10753320 w 10753320"/>
              <a:gd name="connsiteY3" fmla="*/ 952 h 5167312"/>
              <a:gd name="connsiteX4" fmla="*/ 8359441 w 10753320"/>
              <a:gd name="connsiteY4" fmla="*/ 5167312 h 5167312"/>
              <a:gd name="connsiteX5" fmla="*/ 4821866 w 10753320"/>
              <a:gd name="connsiteY5" fmla="*/ 5167312 h 5167312"/>
              <a:gd name="connsiteX6" fmla="*/ 4821866 w 10753320"/>
              <a:gd name="connsiteY6" fmla="*/ 5166360 h 5167312"/>
              <a:gd name="connsiteX7" fmla="*/ 0 w 10753320"/>
              <a:gd name="connsiteY7" fmla="*/ 5166360 h 5167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753320" h="5167312">
                <a:moveTo>
                  <a:pt x="0" y="0"/>
                </a:moveTo>
                <a:lnTo>
                  <a:pt x="9680943" y="0"/>
                </a:lnTo>
                <a:lnTo>
                  <a:pt x="9680223" y="952"/>
                </a:lnTo>
                <a:lnTo>
                  <a:pt x="10753320" y="952"/>
                </a:lnTo>
                <a:lnTo>
                  <a:pt x="8359441" y="5167312"/>
                </a:lnTo>
                <a:lnTo>
                  <a:pt x="4821866" y="5167312"/>
                </a:lnTo>
                <a:lnTo>
                  <a:pt x="4821866" y="5166360"/>
                </a:lnTo>
                <a:lnTo>
                  <a:pt x="0" y="5166360"/>
                </a:lnTo>
                <a:close/>
              </a:path>
            </a:pathLst>
          </a:cu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EB6E219-6A36-9942-8259-111FEC7A1A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1248" y="2174358"/>
            <a:ext cx="7731642" cy="4045467"/>
          </a:xfrm>
        </p:spPr>
        <p:txBody>
          <a:bodyPr vert="horz" lIns="91440" tIns="45720" rIns="91440" bIns="45720" rtlCol="0" anchor="t">
            <a:normAutofit/>
          </a:bodyPr>
          <a:lstStyle/>
          <a:p>
            <a:pPr lvl="1" indent="-228600">
              <a:buFont typeface="Arial" panose="020B0604020202020204" pitchFamily="34" charset="0"/>
              <a:buChar char="•"/>
            </a:pPr>
            <a:r>
              <a:rPr lang="en-US" sz="2400" spc="-1">
                <a:solidFill>
                  <a:schemeClr val="bg1"/>
                </a:solidFill>
              </a:rPr>
              <a:t>A whole field of study in software engineering.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2400" spc="-1">
                <a:solidFill>
                  <a:schemeClr val="bg1"/>
                </a:solidFill>
              </a:rPr>
              <a:t>Debugging and testing are a major part of the coding process.</a:t>
            </a:r>
          </a:p>
          <a:p>
            <a:pPr lvl="2" indent="-228600">
              <a:buFont typeface="Arial" panose="020B0604020202020204" pitchFamily="34" charset="0"/>
              <a:buChar char="•"/>
            </a:pPr>
            <a:r>
              <a:rPr lang="en-US" sz="2400" spc="-1">
                <a:solidFill>
                  <a:schemeClr val="bg1"/>
                </a:solidFill>
              </a:rPr>
              <a:t>Use static analyzers like scan-build or infer to catch bugs at compile time.</a:t>
            </a:r>
          </a:p>
          <a:p>
            <a:pPr lvl="2" indent="-228600">
              <a:buFont typeface="Arial" panose="020B0604020202020204" pitchFamily="34" charset="0"/>
              <a:buChar char="•"/>
            </a:pPr>
            <a:r>
              <a:rPr lang="en-US" sz="2400" spc="-1">
                <a:solidFill>
                  <a:schemeClr val="bg1"/>
                </a:solidFill>
              </a:rPr>
              <a:t>Use dynamic analyzers like valgrind or gprof to catch memory leaks and profile your program.</a:t>
            </a:r>
          </a:p>
          <a:p>
            <a:pPr lvl="2" indent="-228600">
              <a:buFont typeface="Arial" panose="020B0604020202020204" pitchFamily="34" charset="0"/>
              <a:buChar char="•"/>
            </a:pPr>
            <a:r>
              <a:rPr lang="en-US" sz="2400" spc="-1">
                <a:solidFill>
                  <a:schemeClr val="bg1"/>
                </a:solidFill>
              </a:rPr>
              <a:t>Use lldb or gdb to step through program execution to catch hard-to-find bugs.</a:t>
            </a:r>
          </a:p>
          <a:p>
            <a:pPr lvl="1" indent="-228600">
              <a:buFont typeface="Arial" panose="020B0604020202020204" pitchFamily="34" charset="0"/>
              <a:buChar char="•"/>
            </a:pPr>
            <a:endParaRPr lang="en-US" sz="2400" spc="-1">
              <a:solidFill>
                <a:schemeClr val="bg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FEFADE-7F4D-3A4A-90CE-EA2A13B36C4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736ABE79-ECCB-1B46-9BE6-5B316E01A66B}" type="datetime3">
              <a:rPr lang="en-US" smtClean="0">
                <a:solidFill>
                  <a:srgbClr val="FFFFFF">
                    <a:alpha val="80000"/>
                  </a:srgbClr>
                </a:solidFill>
              </a:rPr>
              <a:t>15 February 2023</a:t>
            </a:fld>
            <a:endParaRPr lang="en-US">
              <a:solidFill>
                <a:srgbClr val="FFFFFF">
                  <a:alpha val="80000"/>
                </a:srgb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06F5E1-CC54-2941-A188-8DEE681804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 defTabSz="914400">
              <a:spcAft>
                <a:spcPts val="600"/>
              </a:spcAft>
            </a:pPr>
            <a:r>
              <a:rPr lang="en-US" kern="1200">
                <a:solidFill>
                  <a:srgbClr val="FFFFFF">
                    <a:alpha val="80000"/>
                  </a:srgbClr>
                </a:solidFill>
                <a:latin typeface="+mn-lt"/>
                <a:ea typeface="+mn-ea"/>
                <a:cs typeface="+mn-cs"/>
              </a:rPr>
              <a:t>© 2023 Darrell Long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676B0F7-66BD-564B-9073-FBFACD7EE5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72538" y="6356350"/>
            <a:ext cx="248126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AE3F7C5C-27A9-7243-BEDE-E8DF23488DD0}" type="slidenum">
              <a:rPr lang="en-US">
                <a:solidFill>
                  <a:schemeClr val="tx1">
                    <a:alpha val="80000"/>
                  </a:schemeClr>
                </a:solidFill>
              </a:rPr>
              <a:pPr defTabSz="914400">
                <a:spcAft>
                  <a:spcPts val="600"/>
                </a:spcAft>
              </a:pPr>
              <a:t>26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9C21888-E6FE-5B4E-BAF5-C17081CB23E6}"/>
              </a:ext>
            </a:extLst>
          </p:cNvPr>
          <p:cNvSpPr txBox="1"/>
          <p:nvPr/>
        </p:nvSpPr>
        <p:spPr>
          <a:xfrm>
            <a:off x="5334000" y="623392"/>
            <a:ext cx="6179127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>
              <a:solidFill>
                <a:schemeClr val="bg1"/>
              </a:solidFill>
            </a:endParaRP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39362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18C13-30A0-EE47-99B0-BFA68D7DAA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9" y="365760"/>
            <a:ext cx="9912072" cy="1188404"/>
          </a:xfrm>
        </p:spPr>
        <p:txBody>
          <a:bodyPr>
            <a:normAutofit/>
          </a:bodyPr>
          <a:lstStyle/>
          <a:p>
            <a:r>
              <a:rPr lang="en-US" dirty="0"/>
              <a:t>Kinds of Errors (Bugs)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F0BC1D9E-4401-4EC0-88FD-ED103CB570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00670" y="2"/>
            <a:ext cx="1191330" cy="1511301"/>
          </a:xfrm>
          <a:custGeom>
            <a:avLst/>
            <a:gdLst>
              <a:gd name="connsiteX0" fmla="*/ 697617 w 1191330"/>
              <a:gd name="connsiteY0" fmla="*/ 0 h 1511301"/>
              <a:gd name="connsiteX1" fmla="*/ 1191330 w 1191330"/>
              <a:gd name="connsiteY1" fmla="*/ 0 h 1511301"/>
              <a:gd name="connsiteX2" fmla="*/ 1191330 w 1191330"/>
              <a:gd name="connsiteY2" fmla="*/ 1511301 h 1511301"/>
              <a:gd name="connsiteX3" fmla="*/ 0 w 1191330"/>
              <a:gd name="connsiteY3" fmla="*/ 1511301 h 1511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91330" h="1511301">
                <a:moveTo>
                  <a:pt x="697617" y="0"/>
                </a:moveTo>
                <a:lnTo>
                  <a:pt x="1191330" y="0"/>
                </a:lnTo>
                <a:lnTo>
                  <a:pt x="1191330" y="1511301"/>
                </a:lnTo>
                <a:lnTo>
                  <a:pt x="0" y="1511301"/>
                </a:lnTo>
                <a:close/>
              </a:path>
            </a:pathLst>
          </a:custGeom>
          <a:solidFill>
            <a:schemeClr val="accent1">
              <a:lumMod val="100000"/>
              <a:lumOff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6200B311-3585-4069-AAC6-CD443FA5B8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23986" y="1690688"/>
            <a:ext cx="3668014" cy="5167312"/>
          </a:xfrm>
          <a:custGeom>
            <a:avLst/>
            <a:gdLst>
              <a:gd name="connsiteX0" fmla="*/ 2391664 w 3668014"/>
              <a:gd name="connsiteY0" fmla="*/ 0 h 5167312"/>
              <a:gd name="connsiteX1" fmla="*/ 3668014 w 3668014"/>
              <a:gd name="connsiteY1" fmla="*/ 0 h 5167312"/>
              <a:gd name="connsiteX2" fmla="*/ 3668014 w 3668014"/>
              <a:gd name="connsiteY2" fmla="*/ 5167312 h 5167312"/>
              <a:gd name="connsiteX3" fmla="*/ 0 w 3668014"/>
              <a:gd name="connsiteY3" fmla="*/ 5167312 h 5167312"/>
              <a:gd name="connsiteX4" fmla="*/ 2393879 w 3668014"/>
              <a:gd name="connsiteY4" fmla="*/ 952 h 5167312"/>
              <a:gd name="connsiteX5" fmla="*/ 2391664 w 3668014"/>
              <a:gd name="connsiteY5" fmla="*/ 952 h 5167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68014" h="5167312">
                <a:moveTo>
                  <a:pt x="2391664" y="0"/>
                </a:moveTo>
                <a:lnTo>
                  <a:pt x="3668014" y="0"/>
                </a:lnTo>
                <a:lnTo>
                  <a:pt x="3668014" y="5167312"/>
                </a:lnTo>
                <a:lnTo>
                  <a:pt x="0" y="5167312"/>
                </a:lnTo>
                <a:lnTo>
                  <a:pt x="2393879" y="952"/>
                </a:lnTo>
                <a:lnTo>
                  <a:pt x="2391664" y="952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B0AAF7C9-094E-400C-A428-F6C2262F6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0688"/>
            <a:ext cx="10753320" cy="5167312"/>
          </a:xfrm>
          <a:custGeom>
            <a:avLst/>
            <a:gdLst>
              <a:gd name="connsiteX0" fmla="*/ 0 w 10753320"/>
              <a:gd name="connsiteY0" fmla="*/ 0 h 5167312"/>
              <a:gd name="connsiteX1" fmla="*/ 9680943 w 10753320"/>
              <a:gd name="connsiteY1" fmla="*/ 0 h 5167312"/>
              <a:gd name="connsiteX2" fmla="*/ 9680223 w 10753320"/>
              <a:gd name="connsiteY2" fmla="*/ 952 h 5167312"/>
              <a:gd name="connsiteX3" fmla="*/ 10753320 w 10753320"/>
              <a:gd name="connsiteY3" fmla="*/ 952 h 5167312"/>
              <a:gd name="connsiteX4" fmla="*/ 8359441 w 10753320"/>
              <a:gd name="connsiteY4" fmla="*/ 5167312 h 5167312"/>
              <a:gd name="connsiteX5" fmla="*/ 4821866 w 10753320"/>
              <a:gd name="connsiteY5" fmla="*/ 5167312 h 5167312"/>
              <a:gd name="connsiteX6" fmla="*/ 4821866 w 10753320"/>
              <a:gd name="connsiteY6" fmla="*/ 5166360 h 5167312"/>
              <a:gd name="connsiteX7" fmla="*/ 0 w 10753320"/>
              <a:gd name="connsiteY7" fmla="*/ 5166360 h 5167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753320" h="5167312">
                <a:moveTo>
                  <a:pt x="0" y="0"/>
                </a:moveTo>
                <a:lnTo>
                  <a:pt x="9680943" y="0"/>
                </a:lnTo>
                <a:lnTo>
                  <a:pt x="9680223" y="952"/>
                </a:lnTo>
                <a:lnTo>
                  <a:pt x="10753320" y="952"/>
                </a:lnTo>
                <a:lnTo>
                  <a:pt x="8359441" y="5167312"/>
                </a:lnTo>
                <a:lnTo>
                  <a:pt x="4821866" y="5167312"/>
                </a:lnTo>
                <a:lnTo>
                  <a:pt x="4821866" y="5166360"/>
                </a:lnTo>
                <a:lnTo>
                  <a:pt x="0" y="5166360"/>
                </a:lnTo>
                <a:close/>
              </a:path>
            </a:pathLst>
          </a:cu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0732E5-8E43-FA40-8D8D-6955B6DE95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2174358"/>
            <a:ext cx="7731642" cy="4045467"/>
          </a:xfrm>
        </p:spPr>
        <p:txBody>
          <a:bodyPr anchor="t">
            <a:normAutofit/>
          </a:bodyPr>
          <a:lstStyle/>
          <a:p>
            <a:r>
              <a:rPr lang="en-US" sz="2200">
                <a:solidFill>
                  <a:schemeClr val="bg1"/>
                </a:solidFill>
              </a:rPr>
              <a:t>Syntax Errors</a:t>
            </a:r>
          </a:p>
          <a:p>
            <a:pPr lvl="1"/>
            <a:r>
              <a:rPr lang="en-US" sz="2200">
                <a:solidFill>
                  <a:schemeClr val="bg1"/>
                </a:solidFill>
              </a:rPr>
              <a:t>Forgetting a closing parenthesis</a:t>
            </a:r>
          </a:p>
          <a:p>
            <a:pPr lvl="1"/>
            <a:r>
              <a:rPr lang="en-US" sz="2200">
                <a:solidFill>
                  <a:schemeClr val="bg1"/>
                </a:solidFill>
              </a:rPr>
              <a:t>Missing semicolon</a:t>
            </a:r>
          </a:p>
          <a:p>
            <a:r>
              <a:rPr lang="en-US" sz="2200">
                <a:solidFill>
                  <a:schemeClr val="bg1"/>
                </a:solidFill>
              </a:rPr>
              <a:t>Logical Errors</a:t>
            </a:r>
          </a:p>
          <a:p>
            <a:pPr lvl="1"/>
            <a:r>
              <a:rPr lang="en-US" sz="2200">
                <a:solidFill>
                  <a:schemeClr val="bg1"/>
                </a:solidFill>
              </a:rPr>
              <a:t>Off-by-ones</a:t>
            </a:r>
          </a:p>
          <a:p>
            <a:pPr lvl="1"/>
            <a:r>
              <a:rPr lang="en-US" sz="2200">
                <a:solidFill>
                  <a:schemeClr val="bg1"/>
                </a:solidFill>
              </a:rPr>
              <a:t>Operator precedence giving unexpected output</a:t>
            </a:r>
          </a:p>
          <a:p>
            <a:pPr lvl="1"/>
            <a:r>
              <a:rPr lang="en-US" sz="2200">
                <a:solidFill>
                  <a:schemeClr val="bg1"/>
                </a:solidFill>
              </a:rPr>
              <a:t>Multiplying by 2 instead of dividing by 2 in Binary Search</a:t>
            </a:r>
          </a:p>
          <a:p>
            <a:r>
              <a:rPr lang="en-US" sz="2200">
                <a:solidFill>
                  <a:schemeClr val="bg1"/>
                </a:solidFill>
              </a:rPr>
              <a:t>Semantic Errors</a:t>
            </a:r>
          </a:p>
          <a:p>
            <a:pPr lvl="1"/>
            <a:r>
              <a:rPr lang="en-US" sz="2200">
                <a:solidFill>
                  <a:schemeClr val="bg1"/>
                </a:solidFill>
              </a:rPr>
              <a:t>Adding a float to a string</a:t>
            </a:r>
          </a:p>
          <a:p>
            <a:pPr lvl="1"/>
            <a:r>
              <a:rPr lang="en-US" sz="2200">
                <a:solidFill>
                  <a:schemeClr val="bg1"/>
                </a:solidFill>
              </a:rPr>
              <a:t>Returning a non-void value in a void function</a:t>
            </a:r>
          </a:p>
          <a:p>
            <a:pPr lvl="1"/>
            <a:endParaRPr lang="en-US" sz="2200">
              <a:solidFill>
                <a:schemeClr val="bg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13E895-76C2-A641-9CD5-FBFAE164338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558277E3-A1B8-5849-8243-1C13CF3AC59D}" type="datetime3">
              <a:rPr lang="en-US" smtClean="0">
                <a:solidFill>
                  <a:srgbClr val="FFFFFF">
                    <a:alpha val="80000"/>
                  </a:srgbClr>
                </a:solidFill>
              </a:rPr>
              <a:t>15 February 2023</a:t>
            </a:fld>
            <a:endParaRPr lang="en-US">
              <a:solidFill>
                <a:srgbClr val="FFFFFF">
                  <a:alpha val="80000"/>
                </a:srgb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8855BA-A396-6247-A82E-A1D470F136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r>
              <a:rPr lang="en-US">
                <a:solidFill>
                  <a:srgbClr val="FFFFFF">
                    <a:alpha val="80000"/>
                  </a:srgbClr>
                </a:solidFill>
              </a:rPr>
              <a:t>© 2023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116251-81C4-524A-850E-CC8142AF02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72538" y="6356350"/>
            <a:ext cx="2481262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E3F7C5C-27A9-7243-BEDE-E8DF23488DD0}" type="slidenum">
              <a:rPr lang="en-US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3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38789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CB8F8-CE83-8E41-BD4E-16463D70E3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9" y="365760"/>
            <a:ext cx="9912072" cy="1188404"/>
          </a:xfrm>
        </p:spPr>
        <p:txBody>
          <a:bodyPr>
            <a:normAutofit/>
          </a:bodyPr>
          <a:lstStyle/>
          <a:p>
            <a:r>
              <a:rPr lang="en-US"/>
              <a:t>Easy Bugs</a:t>
            </a: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F0BC1D9E-4401-4EC0-88FD-ED103CB570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00670" y="2"/>
            <a:ext cx="1191330" cy="1511301"/>
          </a:xfrm>
          <a:custGeom>
            <a:avLst/>
            <a:gdLst>
              <a:gd name="connsiteX0" fmla="*/ 697617 w 1191330"/>
              <a:gd name="connsiteY0" fmla="*/ 0 h 1511301"/>
              <a:gd name="connsiteX1" fmla="*/ 1191330 w 1191330"/>
              <a:gd name="connsiteY1" fmla="*/ 0 h 1511301"/>
              <a:gd name="connsiteX2" fmla="*/ 1191330 w 1191330"/>
              <a:gd name="connsiteY2" fmla="*/ 1511301 h 1511301"/>
              <a:gd name="connsiteX3" fmla="*/ 0 w 1191330"/>
              <a:gd name="connsiteY3" fmla="*/ 1511301 h 1511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91330" h="1511301">
                <a:moveTo>
                  <a:pt x="697617" y="0"/>
                </a:moveTo>
                <a:lnTo>
                  <a:pt x="1191330" y="0"/>
                </a:lnTo>
                <a:lnTo>
                  <a:pt x="1191330" y="1511301"/>
                </a:lnTo>
                <a:lnTo>
                  <a:pt x="0" y="1511301"/>
                </a:lnTo>
                <a:close/>
              </a:path>
            </a:pathLst>
          </a:custGeom>
          <a:solidFill>
            <a:schemeClr val="accent1">
              <a:lumMod val="100000"/>
              <a:lumOff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6200B311-3585-4069-AAC6-CD443FA5B8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23986" y="1690688"/>
            <a:ext cx="3668014" cy="5167312"/>
          </a:xfrm>
          <a:custGeom>
            <a:avLst/>
            <a:gdLst>
              <a:gd name="connsiteX0" fmla="*/ 2391664 w 3668014"/>
              <a:gd name="connsiteY0" fmla="*/ 0 h 5167312"/>
              <a:gd name="connsiteX1" fmla="*/ 3668014 w 3668014"/>
              <a:gd name="connsiteY1" fmla="*/ 0 h 5167312"/>
              <a:gd name="connsiteX2" fmla="*/ 3668014 w 3668014"/>
              <a:gd name="connsiteY2" fmla="*/ 5167312 h 5167312"/>
              <a:gd name="connsiteX3" fmla="*/ 0 w 3668014"/>
              <a:gd name="connsiteY3" fmla="*/ 5167312 h 5167312"/>
              <a:gd name="connsiteX4" fmla="*/ 2393879 w 3668014"/>
              <a:gd name="connsiteY4" fmla="*/ 952 h 5167312"/>
              <a:gd name="connsiteX5" fmla="*/ 2391664 w 3668014"/>
              <a:gd name="connsiteY5" fmla="*/ 952 h 5167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68014" h="5167312">
                <a:moveTo>
                  <a:pt x="2391664" y="0"/>
                </a:moveTo>
                <a:lnTo>
                  <a:pt x="3668014" y="0"/>
                </a:lnTo>
                <a:lnTo>
                  <a:pt x="3668014" y="5167312"/>
                </a:lnTo>
                <a:lnTo>
                  <a:pt x="0" y="5167312"/>
                </a:lnTo>
                <a:lnTo>
                  <a:pt x="2393879" y="952"/>
                </a:lnTo>
                <a:lnTo>
                  <a:pt x="2391664" y="952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B0AAF7C9-094E-400C-A428-F6C2262F6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0688"/>
            <a:ext cx="10753320" cy="5167312"/>
          </a:xfrm>
          <a:custGeom>
            <a:avLst/>
            <a:gdLst>
              <a:gd name="connsiteX0" fmla="*/ 0 w 10753320"/>
              <a:gd name="connsiteY0" fmla="*/ 0 h 5167312"/>
              <a:gd name="connsiteX1" fmla="*/ 9680943 w 10753320"/>
              <a:gd name="connsiteY1" fmla="*/ 0 h 5167312"/>
              <a:gd name="connsiteX2" fmla="*/ 9680223 w 10753320"/>
              <a:gd name="connsiteY2" fmla="*/ 952 h 5167312"/>
              <a:gd name="connsiteX3" fmla="*/ 10753320 w 10753320"/>
              <a:gd name="connsiteY3" fmla="*/ 952 h 5167312"/>
              <a:gd name="connsiteX4" fmla="*/ 8359441 w 10753320"/>
              <a:gd name="connsiteY4" fmla="*/ 5167312 h 5167312"/>
              <a:gd name="connsiteX5" fmla="*/ 4821866 w 10753320"/>
              <a:gd name="connsiteY5" fmla="*/ 5167312 h 5167312"/>
              <a:gd name="connsiteX6" fmla="*/ 4821866 w 10753320"/>
              <a:gd name="connsiteY6" fmla="*/ 5166360 h 5167312"/>
              <a:gd name="connsiteX7" fmla="*/ 0 w 10753320"/>
              <a:gd name="connsiteY7" fmla="*/ 5166360 h 5167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753320" h="5167312">
                <a:moveTo>
                  <a:pt x="0" y="0"/>
                </a:moveTo>
                <a:lnTo>
                  <a:pt x="9680943" y="0"/>
                </a:lnTo>
                <a:lnTo>
                  <a:pt x="9680223" y="952"/>
                </a:lnTo>
                <a:lnTo>
                  <a:pt x="10753320" y="952"/>
                </a:lnTo>
                <a:lnTo>
                  <a:pt x="8359441" y="5167312"/>
                </a:lnTo>
                <a:lnTo>
                  <a:pt x="4821866" y="5167312"/>
                </a:lnTo>
                <a:lnTo>
                  <a:pt x="4821866" y="5166360"/>
                </a:lnTo>
                <a:lnTo>
                  <a:pt x="0" y="5166360"/>
                </a:lnTo>
                <a:close/>
              </a:path>
            </a:pathLst>
          </a:cu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AF6588-4019-0346-9AAF-CD189778E9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2174358"/>
            <a:ext cx="7731642" cy="4045467"/>
          </a:xfrm>
        </p:spPr>
        <p:txBody>
          <a:bodyPr anchor="t">
            <a:norm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Syntax errors.</a:t>
            </a:r>
          </a:p>
          <a:p>
            <a:r>
              <a:rPr lang="en-US" sz="24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Fixing these bugs:</a:t>
            </a:r>
          </a:p>
          <a:p>
            <a:pPr lvl="1"/>
            <a:r>
              <a:rPr lang="en-US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Examine the most recent changes made to the code.</a:t>
            </a:r>
          </a:p>
          <a:p>
            <a:pPr lvl="1"/>
            <a:r>
              <a:rPr lang="en-US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Fix all occurrences of a bug.</a:t>
            </a:r>
          </a:p>
          <a:p>
            <a:pPr lvl="1"/>
            <a:r>
              <a:rPr lang="en-US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Tackle crashes immediately.</a:t>
            </a:r>
          </a:p>
          <a:p>
            <a:pPr lvl="1"/>
            <a:r>
              <a:rPr lang="en-US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Stack traces help debug misspelled variable name errors.</a:t>
            </a:r>
          </a:p>
          <a:p>
            <a:pPr lvl="1"/>
            <a:endParaRPr lang="en-US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F7EA79-8A00-FE43-BA8A-612DE9668D1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508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F55FEEF7-8515-7F4C-B139-4686DDB3AA37}" type="datetime3">
              <a:rPr lang="en-US" smtClean="0">
                <a:solidFill>
                  <a:srgbClr val="FFFFFF">
                    <a:alpha val="80000"/>
                  </a:srgbClr>
                </a:solidFill>
              </a:rPr>
              <a:t>15 February 2023</a:t>
            </a:fld>
            <a:endParaRPr lang="en-US">
              <a:solidFill>
                <a:srgbClr val="FFFFFF">
                  <a:alpha val="80000"/>
                </a:srgb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66F85F-87F3-5942-88DD-744044B2EE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r>
              <a:rPr lang="en-US">
                <a:solidFill>
                  <a:srgbClr val="FFFFFF">
                    <a:alpha val="80000"/>
                  </a:srgbClr>
                </a:solidFill>
              </a:rPr>
              <a:t>© 2023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F5AF2-73DB-CF47-9F83-EAD0540DF1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72538" y="6356350"/>
            <a:ext cx="2481262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E3F7C5C-27A9-7243-BEDE-E8DF23488DD0}" type="slidenum">
              <a:rPr lang="en-US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4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33136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CB8F8-CE83-8E41-BD4E-16463D70E3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9" y="365760"/>
            <a:ext cx="9912072" cy="1188404"/>
          </a:xfrm>
        </p:spPr>
        <p:txBody>
          <a:bodyPr>
            <a:normAutofit/>
          </a:bodyPr>
          <a:lstStyle/>
          <a:p>
            <a:r>
              <a:rPr lang="en-US"/>
              <a:t>Hard Bugs</a:t>
            </a: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F0BC1D9E-4401-4EC0-88FD-ED103CB570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00670" y="2"/>
            <a:ext cx="1191330" cy="1511301"/>
          </a:xfrm>
          <a:custGeom>
            <a:avLst/>
            <a:gdLst>
              <a:gd name="connsiteX0" fmla="*/ 697617 w 1191330"/>
              <a:gd name="connsiteY0" fmla="*/ 0 h 1511301"/>
              <a:gd name="connsiteX1" fmla="*/ 1191330 w 1191330"/>
              <a:gd name="connsiteY1" fmla="*/ 0 h 1511301"/>
              <a:gd name="connsiteX2" fmla="*/ 1191330 w 1191330"/>
              <a:gd name="connsiteY2" fmla="*/ 1511301 h 1511301"/>
              <a:gd name="connsiteX3" fmla="*/ 0 w 1191330"/>
              <a:gd name="connsiteY3" fmla="*/ 1511301 h 1511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91330" h="1511301">
                <a:moveTo>
                  <a:pt x="697617" y="0"/>
                </a:moveTo>
                <a:lnTo>
                  <a:pt x="1191330" y="0"/>
                </a:lnTo>
                <a:lnTo>
                  <a:pt x="1191330" y="1511301"/>
                </a:lnTo>
                <a:lnTo>
                  <a:pt x="0" y="1511301"/>
                </a:lnTo>
                <a:close/>
              </a:path>
            </a:pathLst>
          </a:custGeom>
          <a:solidFill>
            <a:schemeClr val="accent1">
              <a:lumMod val="100000"/>
              <a:lumOff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6200B311-3585-4069-AAC6-CD443FA5B8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23986" y="1690688"/>
            <a:ext cx="3668014" cy="5167312"/>
          </a:xfrm>
          <a:custGeom>
            <a:avLst/>
            <a:gdLst>
              <a:gd name="connsiteX0" fmla="*/ 2391664 w 3668014"/>
              <a:gd name="connsiteY0" fmla="*/ 0 h 5167312"/>
              <a:gd name="connsiteX1" fmla="*/ 3668014 w 3668014"/>
              <a:gd name="connsiteY1" fmla="*/ 0 h 5167312"/>
              <a:gd name="connsiteX2" fmla="*/ 3668014 w 3668014"/>
              <a:gd name="connsiteY2" fmla="*/ 5167312 h 5167312"/>
              <a:gd name="connsiteX3" fmla="*/ 0 w 3668014"/>
              <a:gd name="connsiteY3" fmla="*/ 5167312 h 5167312"/>
              <a:gd name="connsiteX4" fmla="*/ 2393879 w 3668014"/>
              <a:gd name="connsiteY4" fmla="*/ 952 h 5167312"/>
              <a:gd name="connsiteX5" fmla="*/ 2391664 w 3668014"/>
              <a:gd name="connsiteY5" fmla="*/ 952 h 5167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68014" h="5167312">
                <a:moveTo>
                  <a:pt x="2391664" y="0"/>
                </a:moveTo>
                <a:lnTo>
                  <a:pt x="3668014" y="0"/>
                </a:lnTo>
                <a:lnTo>
                  <a:pt x="3668014" y="5167312"/>
                </a:lnTo>
                <a:lnTo>
                  <a:pt x="0" y="5167312"/>
                </a:lnTo>
                <a:lnTo>
                  <a:pt x="2393879" y="952"/>
                </a:lnTo>
                <a:lnTo>
                  <a:pt x="2391664" y="952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B0AAF7C9-094E-400C-A428-F6C2262F6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0688"/>
            <a:ext cx="10753320" cy="5167312"/>
          </a:xfrm>
          <a:custGeom>
            <a:avLst/>
            <a:gdLst>
              <a:gd name="connsiteX0" fmla="*/ 0 w 10753320"/>
              <a:gd name="connsiteY0" fmla="*/ 0 h 5167312"/>
              <a:gd name="connsiteX1" fmla="*/ 9680943 w 10753320"/>
              <a:gd name="connsiteY1" fmla="*/ 0 h 5167312"/>
              <a:gd name="connsiteX2" fmla="*/ 9680223 w 10753320"/>
              <a:gd name="connsiteY2" fmla="*/ 952 h 5167312"/>
              <a:gd name="connsiteX3" fmla="*/ 10753320 w 10753320"/>
              <a:gd name="connsiteY3" fmla="*/ 952 h 5167312"/>
              <a:gd name="connsiteX4" fmla="*/ 8359441 w 10753320"/>
              <a:gd name="connsiteY4" fmla="*/ 5167312 h 5167312"/>
              <a:gd name="connsiteX5" fmla="*/ 4821866 w 10753320"/>
              <a:gd name="connsiteY5" fmla="*/ 5167312 h 5167312"/>
              <a:gd name="connsiteX6" fmla="*/ 4821866 w 10753320"/>
              <a:gd name="connsiteY6" fmla="*/ 5166360 h 5167312"/>
              <a:gd name="connsiteX7" fmla="*/ 0 w 10753320"/>
              <a:gd name="connsiteY7" fmla="*/ 5166360 h 5167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753320" h="5167312">
                <a:moveTo>
                  <a:pt x="0" y="0"/>
                </a:moveTo>
                <a:lnTo>
                  <a:pt x="9680943" y="0"/>
                </a:lnTo>
                <a:lnTo>
                  <a:pt x="9680223" y="952"/>
                </a:lnTo>
                <a:lnTo>
                  <a:pt x="10753320" y="952"/>
                </a:lnTo>
                <a:lnTo>
                  <a:pt x="8359441" y="5167312"/>
                </a:lnTo>
                <a:lnTo>
                  <a:pt x="4821866" y="5167312"/>
                </a:lnTo>
                <a:lnTo>
                  <a:pt x="4821866" y="5166360"/>
                </a:lnTo>
                <a:lnTo>
                  <a:pt x="0" y="5166360"/>
                </a:lnTo>
                <a:close/>
              </a:path>
            </a:pathLst>
          </a:cu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AF6588-4019-0346-9AAF-CD189778E9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2174358"/>
            <a:ext cx="7731642" cy="4045467"/>
          </a:xfrm>
        </p:spPr>
        <p:txBody>
          <a:bodyPr anchor="t">
            <a:normAutofit/>
          </a:bodyPr>
          <a:lstStyle/>
          <a:p>
            <a:r>
              <a:rPr lang="en-US" sz="20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location of the bug is hard to immediately pinpoint.</a:t>
            </a:r>
          </a:p>
          <a:p>
            <a:r>
              <a:rPr lang="en-US" sz="20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Finding these bugs:</a:t>
            </a:r>
          </a:p>
          <a:p>
            <a:pPr lvl="1"/>
            <a:r>
              <a:rPr lang="en-US" sz="2000">
                <a:solidFill>
                  <a:schemeClr val="bg1"/>
                </a:solidFill>
                <a:latin typeface="Courier" pitchFamily="2" charset="0"/>
                <a:cs typeface="Calibri" panose="020F0502020204030204" pitchFamily="34" charset="0"/>
              </a:rPr>
              <a:t>assert()</a:t>
            </a:r>
            <a:r>
              <a:rPr lang="en-US" sz="20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statements</a:t>
            </a:r>
          </a:p>
          <a:p>
            <a:pPr lvl="1"/>
            <a:r>
              <a:rPr lang="en-US" sz="20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Print statements</a:t>
            </a:r>
          </a:p>
          <a:p>
            <a:pPr lvl="2"/>
            <a:r>
              <a:rPr lang="en-US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Logging events leading up to a segmentation fault</a:t>
            </a:r>
          </a:p>
          <a:p>
            <a:pPr lvl="2"/>
            <a:r>
              <a:rPr lang="en-US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Should use </a:t>
            </a:r>
            <a:r>
              <a:rPr lang="en-US">
                <a:solidFill>
                  <a:schemeClr val="bg1"/>
                </a:solidFill>
                <a:latin typeface="Courier" pitchFamily="2" charset="0"/>
                <a:cs typeface="Calibri" panose="020F0502020204030204" pitchFamily="34" charset="0"/>
              </a:rPr>
              <a:t>fflush()</a:t>
            </a:r>
            <a:r>
              <a:rPr lang="en-US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to flush any buffered data</a:t>
            </a:r>
          </a:p>
          <a:p>
            <a:pPr lvl="1"/>
            <a:r>
              <a:rPr lang="en-US" sz="20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Playing around with inputs/parameters to code until the bug is reproducible.</a:t>
            </a:r>
          </a:p>
          <a:p>
            <a:pPr lvl="1"/>
            <a:r>
              <a:rPr lang="en-US" sz="20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Writing test harnesses to check functionality</a:t>
            </a:r>
          </a:p>
          <a:p>
            <a:pPr lvl="2"/>
            <a:r>
              <a:rPr lang="en-US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Can isolate functions that work improperly</a:t>
            </a:r>
          </a:p>
          <a:p>
            <a:pPr lvl="1"/>
            <a:r>
              <a:rPr lang="en-US" sz="20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Using specialized debugging tools</a:t>
            </a:r>
            <a:endParaRPr lang="en-US" sz="2000">
              <a:solidFill>
                <a:schemeClr val="bg1"/>
              </a:solidFill>
              <a:latin typeface="Courier" pitchFamily="2" charset="0"/>
              <a:cs typeface="Calibri" panose="020F050202020403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F7EA79-8A00-FE43-BA8A-612DE9668D1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452C7DC-DB36-6C4C-B170-56B9B7BCC945}" type="datetime3">
              <a:rPr lang="en-US" smtClean="0">
                <a:solidFill>
                  <a:srgbClr val="FFFFFF">
                    <a:alpha val="80000"/>
                  </a:srgbClr>
                </a:solidFill>
              </a:rPr>
              <a:t>15 February 2023</a:t>
            </a:fld>
            <a:endParaRPr lang="en-US">
              <a:solidFill>
                <a:srgbClr val="FFFFFF">
                  <a:alpha val="80000"/>
                </a:srgb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66F85F-87F3-5942-88DD-744044B2EE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r>
              <a:rPr lang="en-US">
                <a:solidFill>
                  <a:srgbClr val="FFFFFF">
                    <a:alpha val="80000"/>
                  </a:srgbClr>
                </a:solidFill>
              </a:rPr>
              <a:t>© 2023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F5AF2-73DB-CF47-9F83-EAD0540DF1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72538" y="6356350"/>
            <a:ext cx="2481262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E3F7C5C-27A9-7243-BEDE-E8DF23488DD0}" type="slidenum">
              <a:rPr lang="en-US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5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48054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179F7551-E956-43CB-8F36-268A5DA443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B99C248B-47D3-41DF-A1DC-8B38652A82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13787" y="458856"/>
            <a:ext cx="7778213" cy="5907457"/>
          </a:xfrm>
          <a:custGeom>
            <a:avLst/>
            <a:gdLst>
              <a:gd name="connsiteX0" fmla="*/ 3727582 w 7778213"/>
              <a:gd name="connsiteY0" fmla="*/ 0 h 5905781"/>
              <a:gd name="connsiteX1" fmla="*/ 7778213 w 7778213"/>
              <a:gd name="connsiteY1" fmla="*/ 0 h 5905781"/>
              <a:gd name="connsiteX2" fmla="*/ 7778213 w 7778213"/>
              <a:gd name="connsiteY2" fmla="*/ 5905761 h 5905781"/>
              <a:gd name="connsiteX3" fmla="*/ 7485321 w 7778213"/>
              <a:gd name="connsiteY3" fmla="*/ 5905761 h 5905781"/>
              <a:gd name="connsiteX4" fmla="*/ 7485321 w 7778213"/>
              <a:gd name="connsiteY4" fmla="*/ 5905762 h 5905781"/>
              <a:gd name="connsiteX5" fmla="*/ 4228895 w 7778213"/>
              <a:gd name="connsiteY5" fmla="*/ 5905762 h 5905781"/>
              <a:gd name="connsiteX6" fmla="*/ 4228895 w 7778213"/>
              <a:gd name="connsiteY6" fmla="*/ 5905780 h 5905781"/>
              <a:gd name="connsiteX7" fmla="*/ 3936003 w 7778213"/>
              <a:gd name="connsiteY7" fmla="*/ 5905780 h 5905781"/>
              <a:gd name="connsiteX8" fmla="*/ 3936003 w 7778213"/>
              <a:gd name="connsiteY8" fmla="*/ 5905781 h 5905781"/>
              <a:gd name="connsiteX9" fmla="*/ 0 w 7778213"/>
              <a:gd name="connsiteY9" fmla="*/ 5905781 h 5905781"/>
              <a:gd name="connsiteX10" fmla="*/ 2796838 w 7778213"/>
              <a:gd name="connsiteY10" fmla="*/ 20 h 5905781"/>
              <a:gd name="connsiteX11" fmla="*/ 3089730 w 7778213"/>
              <a:gd name="connsiteY11" fmla="*/ 20 h 5905781"/>
              <a:gd name="connsiteX12" fmla="*/ 3089730 w 7778213"/>
              <a:gd name="connsiteY12" fmla="*/ 19 h 5905781"/>
              <a:gd name="connsiteX13" fmla="*/ 3434690 w 7778213"/>
              <a:gd name="connsiteY13" fmla="*/ 19 h 5905781"/>
              <a:gd name="connsiteX14" fmla="*/ 3434690 w 7778213"/>
              <a:gd name="connsiteY14" fmla="*/ 1 h 5905781"/>
              <a:gd name="connsiteX15" fmla="*/ 3727582 w 7778213"/>
              <a:gd name="connsiteY15" fmla="*/ 1 h 5905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778213" h="5905781">
                <a:moveTo>
                  <a:pt x="3727582" y="0"/>
                </a:moveTo>
                <a:lnTo>
                  <a:pt x="7778213" y="0"/>
                </a:lnTo>
                <a:lnTo>
                  <a:pt x="7778213" y="5905761"/>
                </a:lnTo>
                <a:lnTo>
                  <a:pt x="7485321" y="5905761"/>
                </a:lnTo>
                <a:lnTo>
                  <a:pt x="7485321" y="5905762"/>
                </a:lnTo>
                <a:lnTo>
                  <a:pt x="4228895" y="5905762"/>
                </a:lnTo>
                <a:lnTo>
                  <a:pt x="4228895" y="5905780"/>
                </a:lnTo>
                <a:lnTo>
                  <a:pt x="3936003" y="5905780"/>
                </a:lnTo>
                <a:lnTo>
                  <a:pt x="3936003" y="5905781"/>
                </a:lnTo>
                <a:lnTo>
                  <a:pt x="0" y="5905781"/>
                </a:lnTo>
                <a:lnTo>
                  <a:pt x="2796838" y="20"/>
                </a:lnTo>
                <a:lnTo>
                  <a:pt x="3089730" y="20"/>
                </a:lnTo>
                <a:lnTo>
                  <a:pt x="3089730" y="19"/>
                </a:lnTo>
                <a:lnTo>
                  <a:pt x="3434690" y="19"/>
                </a:lnTo>
                <a:lnTo>
                  <a:pt x="3434690" y="1"/>
                </a:lnTo>
                <a:lnTo>
                  <a:pt x="3727582" y="1"/>
                </a:lnTo>
                <a:close/>
              </a:path>
            </a:pathLst>
          </a:custGeom>
          <a:solidFill>
            <a:srgbClr val="B4B4B4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DF0924E5-8F0D-47CB-B59E-155AFCF8C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8858"/>
            <a:ext cx="6769978" cy="5907437"/>
          </a:xfrm>
          <a:custGeom>
            <a:avLst/>
            <a:gdLst>
              <a:gd name="connsiteX0" fmla="*/ 0 w 6769978"/>
              <a:gd name="connsiteY0" fmla="*/ 0 h 5905761"/>
              <a:gd name="connsiteX1" fmla="*/ 6769978 w 6769978"/>
              <a:gd name="connsiteY1" fmla="*/ 0 h 5905761"/>
              <a:gd name="connsiteX2" fmla="*/ 3973138 w 6769978"/>
              <a:gd name="connsiteY2" fmla="*/ 5905761 h 5905761"/>
              <a:gd name="connsiteX3" fmla="*/ 0 w 6769978"/>
              <a:gd name="connsiteY3" fmla="*/ 5905761 h 5905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69978" h="5905761">
                <a:moveTo>
                  <a:pt x="0" y="0"/>
                </a:moveTo>
                <a:lnTo>
                  <a:pt x="6769978" y="0"/>
                </a:lnTo>
                <a:lnTo>
                  <a:pt x="3973138" y="5905761"/>
                </a:lnTo>
                <a:lnTo>
                  <a:pt x="0" y="5905761"/>
                </a:lnTo>
                <a:close/>
              </a:path>
            </a:pathLst>
          </a:cu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417687-2C70-F449-9A06-4020F3DBE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14400"/>
            <a:ext cx="4277264" cy="1097280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  <a:latin typeface="Courier" pitchFamily="2" charset="0"/>
              </a:rPr>
              <a:t>assert()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115643-EB8A-5049-B081-AA5B4F32B3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331720"/>
            <a:ext cx="3518141" cy="3344461"/>
          </a:xfrm>
        </p:spPr>
        <p:txBody>
          <a:bodyPr anchor="t">
            <a:normAutofit/>
          </a:bodyPr>
          <a:lstStyle/>
          <a:p>
            <a:r>
              <a:rPr lang="en-US" sz="1100"/>
              <a:t>Used to verify </a:t>
            </a:r>
            <a:r>
              <a:rPr lang="en-US" sz="1100" b="1"/>
              <a:t>preconditions</a:t>
            </a:r>
            <a:r>
              <a:rPr lang="en-US" sz="1100"/>
              <a:t> and </a:t>
            </a:r>
            <a:r>
              <a:rPr lang="en-US" sz="1100" b="1"/>
              <a:t>postconditions</a:t>
            </a:r>
            <a:r>
              <a:rPr lang="en-US" sz="1100"/>
              <a:t>.</a:t>
            </a:r>
          </a:p>
          <a:p>
            <a:pPr lvl="1"/>
            <a:r>
              <a:rPr lang="en-US" sz="1100" b="1"/>
              <a:t>Precondition</a:t>
            </a:r>
            <a:r>
              <a:rPr lang="en-US" sz="1100"/>
              <a:t>: condition that must be true </a:t>
            </a:r>
            <a:r>
              <a:rPr lang="en-US" sz="1100" i="1"/>
              <a:t>before</a:t>
            </a:r>
            <a:r>
              <a:rPr lang="en-US" sz="1100"/>
              <a:t> the execution of some code.</a:t>
            </a:r>
          </a:p>
          <a:p>
            <a:pPr lvl="1"/>
            <a:r>
              <a:rPr lang="en-US" sz="1100" b="1"/>
              <a:t>Postcondition</a:t>
            </a:r>
            <a:r>
              <a:rPr lang="en-US" sz="1100"/>
              <a:t>: condition that must be true </a:t>
            </a:r>
            <a:r>
              <a:rPr lang="en-US" sz="1100" i="1"/>
              <a:t>after</a:t>
            </a:r>
            <a:r>
              <a:rPr lang="en-US" sz="1100"/>
              <a:t> the execution of some code.</a:t>
            </a:r>
          </a:p>
          <a:p>
            <a:r>
              <a:rPr lang="en-US" sz="1100"/>
              <a:t>Assertion checks can be turned off during compile time.</a:t>
            </a:r>
          </a:p>
          <a:p>
            <a:pPr lvl="1"/>
            <a:r>
              <a:rPr lang="en-US" sz="1100">
                <a:latin typeface="Courier" pitchFamily="2" charset="0"/>
              </a:rPr>
              <a:t>#define NDEBUG</a:t>
            </a:r>
          </a:p>
          <a:p>
            <a:pPr lvl="1"/>
            <a:r>
              <a:rPr lang="en-US" sz="1100">
                <a:latin typeface="Calibri" panose="020F0502020204030204" pitchFamily="34" charset="0"/>
                <a:cs typeface="Calibri" panose="020F0502020204030204" pitchFamily="34" charset="0"/>
              </a:rPr>
              <a:t>Or using the </a:t>
            </a:r>
            <a:r>
              <a:rPr lang="en-US" sz="1100">
                <a:latin typeface="Courier" pitchFamily="2" charset="0"/>
                <a:cs typeface="Calibri" panose="020F0502020204030204" pitchFamily="34" charset="0"/>
              </a:rPr>
              <a:t>-DNDEBUG</a:t>
            </a:r>
            <a:r>
              <a:rPr lang="en-US" sz="1100">
                <a:latin typeface="Calibri" panose="020F0502020204030204" pitchFamily="34" charset="0"/>
                <a:cs typeface="Calibri" panose="020F0502020204030204" pitchFamily="34" charset="0"/>
              </a:rPr>
              <a:t> compiler flag</a:t>
            </a:r>
          </a:p>
          <a:p>
            <a:r>
              <a:rPr lang="en-US" sz="1100">
                <a:latin typeface="Calibri" panose="020F0502020204030204" pitchFamily="34" charset="0"/>
                <a:cs typeface="Calibri" panose="020F0502020204030204" pitchFamily="34" charset="0"/>
              </a:rPr>
              <a:t>The sole argument to assert() is a boolean expression.</a:t>
            </a:r>
          </a:p>
          <a:p>
            <a:pPr lvl="1"/>
            <a:r>
              <a:rPr lang="en-US" sz="1100">
                <a:latin typeface="Calibri" panose="020F0502020204030204" pitchFamily="34" charset="0"/>
                <a:cs typeface="Calibri" panose="020F0502020204030204" pitchFamily="34" charset="0"/>
              </a:rPr>
              <a:t>If the expression is true, then nothing happens.</a:t>
            </a:r>
          </a:p>
          <a:p>
            <a:pPr lvl="1"/>
            <a:r>
              <a:rPr lang="en-US" sz="1100">
                <a:latin typeface="Calibri" panose="020F0502020204030204" pitchFamily="34" charset="0"/>
                <a:cs typeface="Calibri" panose="020F0502020204030204" pitchFamily="34" charset="0"/>
              </a:rPr>
              <a:t>If the expression is false, an error is printed to stderr and the program is exited. </a:t>
            </a:r>
          </a:p>
        </p:txBody>
      </p:sp>
      <p:pic>
        <p:nvPicPr>
          <p:cNvPr id="12" name="Picture 11" descr="Text&#10;&#10;Description automatically generated">
            <a:extLst>
              <a:ext uri="{FF2B5EF4-FFF2-40B4-BE49-F238E27FC236}">
                <a16:creationId xmlns:a16="http://schemas.microsoft.com/office/drawing/2014/main" id="{A29A373C-E3EF-944E-B718-22B50EB44C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7781" y="2531510"/>
            <a:ext cx="4554746" cy="220905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0F1BA7-2E68-774C-8441-50DAE76D1C9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07DC425-0BAC-4B4C-9E13-183222C0F2C6}" type="datetime3">
              <a:rPr lang="en-US" smtClean="0">
                <a:solidFill>
                  <a:schemeClr val="bg1">
                    <a:alpha val="80000"/>
                  </a:schemeClr>
                </a:solidFill>
              </a:rPr>
              <a:t>15 February 2023</a:t>
            </a:fld>
            <a:endParaRPr lang="en-US">
              <a:solidFill>
                <a:schemeClr val="bg1">
                  <a:alpha val="80000"/>
                </a:scheme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206461-2ACE-284F-8F5B-3C0E76644F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93155" y="6356350"/>
            <a:ext cx="5928531" cy="365125"/>
          </a:xfrm>
        </p:spPr>
        <p:txBody>
          <a:bodyPr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>
                <a:solidFill>
                  <a:schemeClr val="bg1">
                    <a:alpha val="80000"/>
                  </a:schemeClr>
                </a:solidFill>
              </a:rPr>
              <a:t>© 2023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4E3AB6-F277-824F-A406-CAD0D4BE4C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92584" y="6356350"/>
            <a:ext cx="961215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E3F7C5C-27A9-7243-BEDE-E8DF23488DD0}" type="slidenum">
              <a:rPr lang="en-US">
                <a:solidFill>
                  <a:schemeClr val="bg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6</a:t>
            </a:fld>
            <a:endParaRPr lang="en-US">
              <a:solidFill>
                <a:schemeClr val="bg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93456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EA494C-D419-1A4C-9A8C-C792A136BC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9" y="365760"/>
            <a:ext cx="9912072" cy="1188404"/>
          </a:xfrm>
        </p:spPr>
        <p:txBody>
          <a:bodyPr>
            <a:normAutofit/>
          </a:bodyPr>
          <a:lstStyle/>
          <a:p>
            <a:r>
              <a:rPr lang="en-US" dirty="0"/>
              <a:t>Print Statements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F0BC1D9E-4401-4EC0-88FD-ED103CB570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00670" y="2"/>
            <a:ext cx="1191330" cy="1511301"/>
          </a:xfrm>
          <a:custGeom>
            <a:avLst/>
            <a:gdLst>
              <a:gd name="connsiteX0" fmla="*/ 697617 w 1191330"/>
              <a:gd name="connsiteY0" fmla="*/ 0 h 1511301"/>
              <a:gd name="connsiteX1" fmla="*/ 1191330 w 1191330"/>
              <a:gd name="connsiteY1" fmla="*/ 0 h 1511301"/>
              <a:gd name="connsiteX2" fmla="*/ 1191330 w 1191330"/>
              <a:gd name="connsiteY2" fmla="*/ 1511301 h 1511301"/>
              <a:gd name="connsiteX3" fmla="*/ 0 w 1191330"/>
              <a:gd name="connsiteY3" fmla="*/ 1511301 h 1511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91330" h="1511301">
                <a:moveTo>
                  <a:pt x="697617" y="0"/>
                </a:moveTo>
                <a:lnTo>
                  <a:pt x="1191330" y="0"/>
                </a:lnTo>
                <a:lnTo>
                  <a:pt x="1191330" y="1511301"/>
                </a:lnTo>
                <a:lnTo>
                  <a:pt x="0" y="151130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6200B311-3585-4069-AAC6-CD443FA5B8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23986" y="1690688"/>
            <a:ext cx="3668014" cy="5167312"/>
          </a:xfrm>
          <a:custGeom>
            <a:avLst/>
            <a:gdLst>
              <a:gd name="connsiteX0" fmla="*/ 2391664 w 3668014"/>
              <a:gd name="connsiteY0" fmla="*/ 0 h 5167312"/>
              <a:gd name="connsiteX1" fmla="*/ 3668014 w 3668014"/>
              <a:gd name="connsiteY1" fmla="*/ 0 h 5167312"/>
              <a:gd name="connsiteX2" fmla="*/ 3668014 w 3668014"/>
              <a:gd name="connsiteY2" fmla="*/ 5167312 h 5167312"/>
              <a:gd name="connsiteX3" fmla="*/ 0 w 3668014"/>
              <a:gd name="connsiteY3" fmla="*/ 5167312 h 5167312"/>
              <a:gd name="connsiteX4" fmla="*/ 2393879 w 3668014"/>
              <a:gd name="connsiteY4" fmla="*/ 952 h 5167312"/>
              <a:gd name="connsiteX5" fmla="*/ 2391664 w 3668014"/>
              <a:gd name="connsiteY5" fmla="*/ 952 h 5167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68014" h="5167312">
                <a:moveTo>
                  <a:pt x="2391664" y="0"/>
                </a:moveTo>
                <a:lnTo>
                  <a:pt x="3668014" y="0"/>
                </a:lnTo>
                <a:lnTo>
                  <a:pt x="3668014" y="5167312"/>
                </a:lnTo>
                <a:lnTo>
                  <a:pt x="0" y="5167312"/>
                </a:lnTo>
                <a:lnTo>
                  <a:pt x="2393879" y="952"/>
                </a:lnTo>
                <a:lnTo>
                  <a:pt x="2391664" y="952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B0AAF7C9-094E-400C-A428-F6C2262F6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0688"/>
            <a:ext cx="10753320" cy="5167312"/>
          </a:xfrm>
          <a:custGeom>
            <a:avLst/>
            <a:gdLst>
              <a:gd name="connsiteX0" fmla="*/ 0 w 10753320"/>
              <a:gd name="connsiteY0" fmla="*/ 0 h 5167312"/>
              <a:gd name="connsiteX1" fmla="*/ 9680943 w 10753320"/>
              <a:gd name="connsiteY1" fmla="*/ 0 h 5167312"/>
              <a:gd name="connsiteX2" fmla="*/ 9680223 w 10753320"/>
              <a:gd name="connsiteY2" fmla="*/ 952 h 5167312"/>
              <a:gd name="connsiteX3" fmla="*/ 10753320 w 10753320"/>
              <a:gd name="connsiteY3" fmla="*/ 952 h 5167312"/>
              <a:gd name="connsiteX4" fmla="*/ 8359441 w 10753320"/>
              <a:gd name="connsiteY4" fmla="*/ 5167312 h 5167312"/>
              <a:gd name="connsiteX5" fmla="*/ 4821866 w 10753320"/>
              <a:gd name="connsiteY5" fmla="*/ 5167312 h 5167312"/>
              <a:gd name="connsiteX6" fmla="*/ 4821866 w 10753320"/>
              <a:gd name="connsiteY6" fmla="*/ 5166360 h 5167312"/>
              <a:gd name="connsiteX7" fmla="*/ 0 w 10753320"/>
              <a:gd name="connsiteY7" fmla="*/ 5166360 h 5167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753320" h="5167312">
                <a:moveTo>
                  <a:pt x="0" y="0"/>
                </a:moveTo>
                <a:lnTo>
                  <a:pt x="9680943" y="0"/>
                </a:lnTo>
                <a:lnTo>
                  <a:pt x="9680223" y="952"/>
                </a:lnTo>
                <a:lnTo>
                  <a:pt x="10753320" y="952"/>
                </a:lnTo>
                <a:lnTo>
                  <a:pt x="8359441" y="5167312"/>
                </a:lnTo>
                <a:lnTo>
                  <a:pt x="4821866" y="5167312"/>
                </a:lnTo>
                <a:lnTo>
                  <a:pt x="4821866" y="5166360"/>
                </a:lnTo>
                <a:lnTo>
                  <a:pt x="0" y="5166360"/>
                </a:lnTo>
                <a:close/>
              </a:path>
            </a:pathLst>
          </a:cu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59AEEB-C52C-394B-A85B-5ECF800FF3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2174358"/>
            <a:ext cx="7731642" cy="4045467"/>
          </a:xfrm>
        </p:spPr>
        <p:txBody>
          <a:bodyPr anchor="t">
            <a:norm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Can be used to:</a:t>
            </a:r>
          </a:p>
          <a:p>
            <a:pPr lvl="1"/>
            <a:r>
              <a:rPr lang="en-US">
                <a:solidFill>
                  <a:schemeClr val="bg1"/>
                </a:solidFill>
              </a:rPr>
              <a:t>Print values of variables at runtime.</a:t>
            </a:r>
          </a:p>
          <a:p>
            <a:pPr lvl="2"/>
            <a:r>
              <a:rPr lang="en-US" sz="2400">
                <a:solidFill>
                  <a:schemeClr val="bg1"/>
                </a:solidFill>
              </a:rPr>
              <a:t>Do the values match what you expect?</a:t>
            </a:r>
          </a:p>
          <a:p>
            <a:pPr lvl="1"/>
            <a:r>
              <a:rPr lang="en-US">
                <a:solidFill>
                  <a:schemeClr val="bg1"/>
                </a:solidFill>
              </a:rPr>
              <a:t>Print strings to indicate that a certain section of code was run.</a:t>
            </a:r>
          </a:p>
          <a:p>
            <a:pPr lvl="2"/>
            <a:r>
              <a:rPr lang="en-US" sz="2400">
                <a:solidFill>
                  <a:schemeClr val="bg1"/>
                </a:solidFill>
              </a:rPr>
              <a:t>Did we reach the code we expected to reach?</a:t>
            </a:r>
          </a:p>
          <a:p>
            <a:r>
              <a:rPr lang="en-US" sz="2400">
                <a:solidFill>
                  <a:schemeClr val="bg1"/>
                </a:solidFill>
              </a:rPr>
              <a:t>Can also be done with a debugger.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BBBC8D-7D8A-9849-81D2-0034263131C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E7F98ED-183B-234F-BF41-C58B446D6991}" type="datetime3">
              <a:rPr lang="en-US" smtClean="0">
                <a:solidFill>
                  <a:srgbClr val="FFFFFF">
                    <a:alpha val="80000"/>
                  </a:srgbClr>
                </a:solidFill>
              </a:rPr>
              <a:t>15 February 2023</a:t>
            </a:fld>
            <a:endParaRPr lang="en-US">
              <a:solidFill>
                <a:srgbClr val="FFFFFF">
                  <a:alpha val="80000"/>
                </a:srgb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5C4D0E-51A3-9D48-B148-74C420C7E4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r>
              <a:rPr lang="en-US">
                <a:solidFill>
                  <a:srgbClr val="FFFFFF">
                    <a:alpha val="80000"/>
                  </a:srgbClr>
                </a:solidFill>
              </a:rPr>
              <a:t>© 2023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4829EA-9A3C-704B-B44D-83A6DBE348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72538" y="6356350"/>
            <a:ext cx="2481262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E3F7C5C-27A9-7243-BEDE-E8DF23488DD0}" type="slidenum">
              <a:rPr lang="en-US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7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76620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D08854-31F1-9949-83BF-9C4EF9F2D1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>
            <a:normAutofit/>
          </a:bodyPr>
          <a:lstStyle/>
          <a:p>
            <a:r>
              <a:rPr lang="en-US" dirty="0"/>
              <a:t>Buggy Code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EEF1C04B-8398-4C23-9AFD-E2C134E678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505494" cy="3785419"/>
          </a:xfrm>
        </p:spPr>
        <p:txBody>
          <a:bodyPr>
            <a:normAutofit/>
          </a:bodyPr>
          <a:lstStyle/>
          <a:p>
            <a:r>
              <a:rPr lang="en-US" sz="2000" dirty="0"/>
              <a:t>We’ll debug this code with several debugging tools.</a:t>
            </a:r>
          </a:p>
          <a:p>
            <a:r>
              <a:rPr lang="en-US" sz="2000" dirty="0"/>
              <a:t>Can you spot all the bugs?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45B6F5-01D4-1E40-AB6C-45FF37AF02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8D047C4-E668-F341-898A-78B4CD82C1E7}" type="datetime3">
              <a:rPr lang="en-US" smtClean="0"/>
              <a:t>15 February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408F8B-2340-E143-8D0D-9E7FDAEBCC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23688" y="6356350"/>
            <a:ext cx="4114800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>
                <a:solidFill>
                  <a:srgbClr val="303030"/>
                </a:solidFill>
              </a:rPr>
              <a:t>© 2023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7B1B9C-7975-0C41-9623-3A5009DAEB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E3F7C5C-27A9-7243-BEDE-E8DF23488DD0}" type="slidenum">
              <a:rPr lang="en-US">
                <a:solidFill>
                  <a:srgbClr val="303030"/>
                </a:solidFill>
              </a:rPr>
              <a:pPr>
                <a:spcAft>
                  <a:spcPts val="600"/>
                </a:spcAft>
              </a:pPr>
              <a:t>8</a:t>
            </a:fld>
            <a:endParaRPr lang="en-US">
              <a:solidFill>
                <a:srgbClr val="303030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5BE6232-A09B-4942-BB65-08DB394F05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640" y="4119802"/>
            <a:ext cx="2936319" cy="1832263"/>
          </a:xfrm>
          <a:prstGeom prst="rect">
            <a:avLst/>
          </a:prstGeom>
        </p:spPr>
      </p:pic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ACFEE4BF-EFC1-6846-A674-352089F4CA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3586" y="745134"/>
            <a:ext cx="2847099" cy="5367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4524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2A583C-6AAF-0944-AC40-C60CD9AB1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en-US" dirty="0">
                <a:latin typeface="Courier" pitchFamily="2" charset="0"/>
              </a:rPr>
              <a:t>scan-build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780566-710F-074F-95DE-4F36DC3332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4041648"/>
          </a:xfrm>
        </p:spPr>
        <p:txBody>
          <a:bodyPr anchor="t">
            <a:normAutofit/>
          </a:bodyPr>
          <a:lstStyle/>
          <a:p>
            <a:r>
              <a:rPr lang="en-US" sz="2400" dirty="0"/>
              <a:t>A static analyzer.</a:t>
            </a:r>
          </a:p>
          <a:p>
            <a:pPr lvl="1"/>
            <a:r>
              <a:rPr lang="en-US" dirty="0">
                <a:latin typeface="Courier" pitchFamily="2" charset="0"/>
              </a:rPr>
              <a:t>infer</a:t>
            </a:r>
            <a:r>
              <a:rPr lang="en-US" dirty="0"/>
              <a:t> is another static analyzer developed by Facebook.</a:t>
            </a:r>
          </a:p>
          <a:p>
            <a:r>
              <a:rPr lang="en-US" sz="2400" dirty="0"/>
              <a:t>Static analyzers find bugs in programs without running them.</a:t>
            </a:r>
          </a:p>
          <a:p>
            <a:pPr lvl="1"/>
            <a:r>
              <a:rPr lang="en-US" dirty="0"/>
              <a:t>Works at </a:t>
            </a:r>
            <a:r>
              <a:rPr lang="en-US" i="1" dirty="0"/>
              <a:t>compile</a:t>
            </a:r>
            <a:r>
              <a:rPr lang="en-US" dirty="0"/>
              <a:t> time.</a:t>
            </a:r>
          </a:p>
          <a:p>
            <a:r>
              <a:rPr lang="en-US" sz="2400" dirty="0"/>
              <a:t>Works by overriding the </a:t>
            </a:r>
            <a:r>
              <a:rPr lang="en-US" sz="2400" dirty="0">
                <a:latin typeface="Courier" pitchFamily="2" charset="0"/>
              </a:rPr>
              <a:t>CC</a:t>
            </a:r>
            <a:r>
              <a:rPr lang="en-US" sz="2400" dirty="0"/>
              <a:t> environment variable to build your program with a “fake compiler”.</a:t>
            </a:r>
          </a:p>
          <a:p>
            <a:pPr lvl="1"/>
            <a:r>
              <a:rPr lang="en-US" dirty="0"/>
              <a:t>The fake compiler uses either </a:t>
            </a:r>
            <a:r>
              <a:rPr lang="en-US" dirty="0">
                <a:latin typeface="Courier" pitchFamily="2" charset="0"/>
              </a:rPr>
              <a:t>clang</a:t>
            </a:r>
            <a:r>
              <a:rPr lang="en-US" dirty="0"/>
              <a:t> or </a:t>
            </a:r>
            <a:r>
              <a:rPr lang="en-US" dirty="0">
                <a:latin typeface="Courier" pitchFamily="2" charset="0"/>
              </a:rPr>
              <a:t>gcc</a:t>
            </a:r>
            <a:r>
              <a:rPr lang="en-US" dirty="0"/>
              <a:t> to compile your code.</a:t>
            </a:r>
          </a:p>
          <a:p>
            <a:pPr lvl="1"/>
            <a:r>
              <a:rPr lang="en-US" dirty="0"/>
              <a:t>The static analyzer is then executed to analyze your code.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170049-839B-2A46-8392-1F31FB7383B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8543" y="6356350"/>
            <a:ext cx="192980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6F70A74-1609-1247-A9A4-D357B0875A60}" type="datetime3">
              <a:rPr lang="en-US" smtClean="0">
                <a:solidFill>
                  <a:schemeClr val="tx1">
                    <a:alpha val="80000"/>
                  </a:schemeClr>
                </a:solidFill>
              </a:rPr>
              <a:t>15 February 2023</a:t>
            </a:fld>
            <a:endParaRPr lang="en-US" dirty="0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866FAE-B95D-EF42-A31C-ABCB57BB42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77367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chemeClr val="tx1">
                    <a:alpha val="80000"/>
                  </a:schemeClr>
                </a:solidFill>
              </a:rPr>
              <a:t>© 2023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0D12A9-BEF5-0142-8083-5958B62D6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91182" y="6356350"/>
            <a:ext cx="1929384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E3F7C5C-27A9-7243-BEDE-E8DF23488DD0}" type="slidenum">
              <a:rPr lang="en-US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9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97795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</TotalTime>
  <Words>1760</Words>
  <Application>Microsoft Macintosh PowerPoint</Application>
  <PresentationFormat>Widescreen</PresentationFormat>
  <Paragraphs>292</Paragraphs>
  <Slides>26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Arial</vt:lpstr>
      <vt:lpstr>Calibri</vt:lpstr>
      <vt:lpstr>Calibri Light</vt:lpstr>
      <vt:lpstr>Courier</vt:lpstr>
      <vt:lpstr>Office Theme</vt:lpstr>
      <vt:lpstr>1_Office Theme</vt:lpstr>
      <vt:lpstr>Debugging</vt:lpstr>
      <vt:lpstr>Definitions</vt:lpstr>
      <vt:lpstr>Kinds of Errors (Bugs)</vt:lpstr>
      <vt:lpstr>Easy Bugs</vt:lpstr>
      <vt:lpstr>Hard Bugs</vt:lpstr>
      <vt:lpstr>assert()</vt:lpstr>
      <vt:lpstr>Print Statements</vt:lpstr>
      <vt:lpstr>Buggy Code</vt:lpstr>
      <vt:lpstr>scan-build</vt:lpstr>
      <vt:lpstr>Running scan-build</vt:lpstr>
      <vt:lpstr>Running infer</vt:lpstr>
      <vt:lpstr>valgrind</vt:lpstr>
      <vt:lpstr>Static vs. Dynamic Analyzers</vt:lpstr>
      <vt:lpstr>Running valgrind</vt:lpstr>
      <vt:lpstr>Running valgrind</vt:lpstr>
      <vt:lpstr>lldb</vt:lpstr>
      <vt:lpstr>Running lldb</vt:lpstr>
      <vt:lpstr>Running lldb</vt:lpstr>
      <vt:lpstr>Running lldb</vt:lpstr>
      <vt:lpstr>Fixing the Program</vt:lpstr>
      <vt:lpstr>lldb vs. gdb</vt:lpstr>
      <vt:lpstr>gprof</vt:lpstr>
      <vt:lpstr>Profiling with gprof</vt:lpstr>
      <vt:lpstr>Profiling with gprof</vt:lpstr>
      <vt:lpstr>Profiling with gprof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Debugging</dc:title>
  <dc:creator>Eugene Chou</dc:creator>
  <cp:lastModifiedBy>Darrell Long</cp:lastModifiedBy>
  <cp:revision>22</cp:revision>
  <dcterms:created xsi:type="dcterms:W3CDTF">2021-03-01T09:08:27Z</dcterms:created>
  <dcterms:modified xsi:type="dcterms:W3CDTF">2023-02-15T20:19:38Z</dcterms:modified>
</cp:coreProperties>
</file>